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74" r:id="rId3"/>
    <p:sldId id="288" r:id="rId4"/>
    <p:sldId id="289" r:id="rId5"/>
    <p:sldId id="277" r:id="rId6"/>
    <p:sldId id="281" r:id="rId7"/>
    <p:sldId id="294" r:id="rId8"/>
    <p:sldId id="293" r:id="rId9"/>
    <p:sldId id="283" r:id="rId10"/>
    <p:sldId id="290" r:id="rId11"/>
    <p:sldId id="291" r:id="rId12"/>
    <p:sldId id="292" r:id="rId13"/>
    <p:sldId id="275" r:id="rId14"/>
    <p:sldId id="266" r:id="rId15"/>
    <p:sldId id="269" r:id="rId16"/>
    <p:sldId id="270" r:id="rId17"/>
    <p:sldId id="28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4F91"/>
    <a:srgbClr val="2B194A"/>
    <a:srgbClr val="E30713"/>
    <a:srgbClr val="C61A32"/>
    <a:srgbClr val="4472C4"/>
    <a:srgbClr val="F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slides/slide2.xml" Type="http://schemas.openxmlformats.org/officeDocument/2006/relationships/slide" Id="rId3"></Relationship><Relationship Target="presProps.xml" Type="http://schemas.openxmlformats.org/officeDocument/2006/relationships/presProps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handoutMasters/handoutMaster1.xml" Type="http://schemas.openxmlformats.org/officeDocument/2006/relationships/handoutMaster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tableStyles.xml" Type="http://schemas.openxmlformats.org/officeDocument/2006/relationships/tableStyles" Id="rId24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theme/theme1.xml" Type="http://schemas.openxmlformats.org/officeDocument/2006/relationships/theme" Id="rId23"></Relationship><Relationship Target="slides/slide9.xml" Type="http://schemas.openxmlformats.org/officeDocument/2006/relationships/slide" Id="rId10"></Relationship><Relationship Target="notesMasters/notesMaster1.xml" Type="http://schemas.openxmlformats.org/officeDocument/2006/relationships/notesMaster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viewProps.xml" Type="http://schemas.openxmlformats.org/officeDocument/2006/relationships/viewProps" Id="rId22"></Relationship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B288D-C570-4C14-9C0B-8180111355DC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4AE48FAB-89D4-4364-A4AE-2071109C5994}">
      <dgm:prSet phldrT="[Testo]"/>
      <dgm:spPr>
        <a:gradFill rotWithShape="0">
          <a:gsLst>
            <a:gs pos="0">
              <a:srgbClr val="2B194A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it-IT" dirty="0"/>
            <a:t>AVOID</a:t>
          </a:r>
        </a:p>
      </dgm:t>
    </dgm:pt>
    <dgm:pt modelId="{166A07FF-D70E-4BC4-B03D-835C60CCDC9E}" type="parTrans" cxnId="{FF91F201-8406-4D18-82E9-93B1F6C5DCC0}">
      <dgm:prSet/>
      <dgm:spPr/>
      <dgm:t>
        <a:bodyPr/>
        <a:lstStyle/>
        <a:p>
          <a:endParaRPr lang="it-IT"/>
        </a:p>
      </dgm:t>
    </dgm:pt>
    <dgm:pt modelId="{88046A2A-7529-496D-BFDC-2F788C9217CF}" type="sibTrans" cxnId="{FF91F201-8406-4D18-82E9-93B1F6C5DCC0}">
      <dgm:prSet/>
      <dgm:spPr/>
      <dgm:t>
        <a:bodyPr/>
        <a:lstStyle/>
        <a:p>
          <a:endParaRPr lang="it-IT"/>
        </a:p>
      </dgm:t>
    </dgm:pt>
    <dgm:pt modelId="{D6FB9CCD-670B-4C3F-8AFD-4877DA64A263}">
      <dgm:prSet phldrT="[Testo]"/>
      <dgm:spPr>
        <a:gradFill rotWithShape="0">
          <a:gsLst>
            <a:gs pos="0">
              <a:srgbClr val="2B194A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it-IT" dirty="0"/>
            <a:t>SHIFT</a:t>
          </a:r>
        </a:p>
      </dgm:t>
    </dgm:pt>
    <dgm:pt modelId="{3799E617-4431-4CB0-9DE5-03ADB15601D9}" type="parTrans" cxnId="{E104063A-A779-4DAB-8F32-27FA9A4E4B49}">
      <dgm:prSet/>
      <dgm:spPr/>
      <dgm:t>
        <a:bodyPr/>
        <a:lstStyle/>
        <a:p>
          <a:endParaRPr lang="it-IT"/>
        </a:p>
      </dgm:t>
    </dgm:pt>
    <dgm:pt modelId="{A4BF36FF-6E43-417D-AE12-A967F454A9A7}" type="sibTrans" cxnId="{E104063A-A779-4DAB-8F32-27FA9A4E4B49}">
      <dgm:prSet/>
      <dgm:spPr/>
      <dgm:t>
        <a:bodyPr/>
        <a:lstStyle/>
        <a:p>
          <a:endParaRPr lang="it-IT"/>
        </a:p>
      </dgm:t>
    </dgm:pt>
    <dgm:pt modelId="{9AC774EC-BAA1-4398-8E81-53912C324C96}">
      <dgm:prSet phldrT="[Testo]"/>
      <dgm:spPr>
        <a:gradFill rotWithShape="0">
          <a:gsLst>
            <a:gs pos="0">
              <a:srgbClr val="2B194A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it-IT" dirty="0"/>
            <a:t>IMPROVE</a:t>
          </a:r>
        </a:p>
      </dgm:t>
    </dgm:pt>
    <dgm:pt modelId="{DE5EEA11-EBCE-4520-85D8-2E73B1470512}" type="parTrans" cxnId="{C4906FBD-32D8-48CC-B52D-920CDD157417}">
      <dgm:prSet/>
      <dgm:spPr/>
      <dgm:t>
        <a:bodyPr/>
        <a:lstStyle/>
        <a:p>
          <a:endParaRPr lang="it-IT"/>
        </a:p>
      </dgm:t>
    </dgm:pt>
    <dgm:pt modelId="{DC19150A-6756-40F7-BE0B-99DCA92CC2DE}" type="sibTrans" cxnId="{C4906FBD-32D8-48CC-B52D-920CDD157417}">
      <dgm:prSet/>
      <dgm:spPr/>
      <dgm:t>
        <a:bodyPr/>
        <a:lstStyle/>
        <a:p>
          <a:endParaRPr lang="it-IT"/>
        </a:p>
      </dgm:t>
    </dgm:pt>
    <dgm:pt modelId="{464F3048-9FD4-4DE7-B959-7BE7841E02BF}" type="pres">
      <dgm:prSet presAssocID="{883B288D-C570-4C14-9C0B-8180111355DC}" presName="Name0" presStyleCnt="0">
        <dgm:presLayoutVars>
          <dgm:dir/>
          <dgm:resizeHandles val="exact"/>
        </dgm:presLayoutVars>
      </dgm:prSet>
      <dgm:spPr/>
    </dgm:pt>
    <dgm:pt modelId="{545DBD2A-4E89-40E9-A099-1CC0C7BF8BA2}" type="pres">
      <dgm:prSet presAssocID="{883B288D-C570-4C14-9C0B-8180111355DC}" presName="fgShape" presStyleLbl="fgShp" presStyleIdx="0" presStyleCnt="1" custLinFactY="-110008" custLinFactNeighborX="0" custLinFactNeighborY="-200000"/>
      <dgm:spPr/>
    </dgm:pt>
    <dgm:pt modelId="{65B131D7-38B0-4CB9-8353-72B3564D6F00}" type="pres">
      <dgm:prSet presAssocID="{883B288D-C570-4C14-9C0B-8180111355DC}" presName="linComp" presStyleCnt="0"/>
      <dgm:spPr/>
    </dgm:pt>
    <dgm:pt modelId="{885D9048-F06B-44B1-9639-667C01ECC673}" type="pres">
      <dgm:prSet presAssocID="{4AE48FAB-89D4-4364-A4AE-2071109C5994}" presName="compNode" presStyleCnt="0"/>
      <dgm:spPr/>
    </dgm:pt>
    <dgm:pt modelId="{6F95B205-4503-4FD0-94C1-D0F5E7517D16}" type="pres">
      <dgm:prSet presAssocID="{4AE48FAB-89D4-4364-A4AE-2071109C5994}" presName="bkgdShape" presStyleLbl="node1" presStyleIdx="0" presStyleCnt="3"/>
      <dgm:spPr/>
      <dgm:t>
        <a:bodyPr/>
        <a:lstStyle/>
        <a:p>
          <a:endParaRPr lang="it-IT"/>
        </a:p>
      </dgm:t>
    </dgm:pt>
    <dgm:pt modelId="{74ED3521-BCB9-4C0F-9723-A0DABCC79015}" type="pres">
      <dgm:prSet presAssocID="{4AE48FAB-89D4-4364-A4AE-2071109C599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664CF7-4788-454E-B5D1-65DB10CA87DF}" type="pres">
      <dgm:prSet presAssocID="{4AE48FAB-89D4-4364-A4AE-2071109C5994}" presName="invisiNode" presStyleLbl="node1" presStyleIdx="0" presStyleCnt="3"/>
      <dgm:spPr/>
    </dgm:pt>
    <dgm:pt modelId="{0DC685E1-905F-4ED1-B5D9-5837B1B7118E}" type="pres">
      <dgm:prSet presAssocID="{4AE48FAB-89D4-4364-A4AE-2071109C5994}" presName="imagNode" presStyleLbl="fgImgPlace1" presStyleIdx="0" presStyleCnt="3"/>
      <dgm:spPr/>
    </dgm:pt>
    <dgm:pt modelId="{8E53E5FE-684F-44D0-A442-1E3C58AB31CF}" type="pres">
      <dgm:prSet presAssocID="{88046A2A-7529-496D-BFDC-2F788C9217CF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2405D36-8958-4C44-839F-7EDB6FD48E1D}" type="pres">
      <dgm:prSet presAssocID="{D6FB9CCD-670B-4C3F-8AFD-4877DA64A263}" presName="compNode" presStyleCnt="0"/>
      <dgm:spPr/>
    </dgm:pt>
    <dgm:pt modelId="{92340FF5-CD72-486E-BBB7-7C39903B6855}" type="pres">
      <dgm:prSet presAssocID="{D6FB9CCD-670B-4C3F-8AFD-4877DA64A263}" presName="bkgdShape" presStyleLbl="node1" presStyleIdx="1" presStyleCnt="3"/>
      <dgm:spPr/>
      <dgm:t>
        <a:bodyPr/>
        <a:lstStyle/>
        <a:p>
          <a:endParaRPr lang="it-IT"/>
        </a:p>
      </dgm:t>
    </dgm:pt>
    <dgm:pt modelId="{6576D3F0-EB95-4253-99B9-FED7BFE858BC}" type="pres">
      <dgm:prSet presAssocID="{D6FB9CCD-670B-4C3F-8AFD-4877DA64A26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64C4FB-EE35-413B-B869-DDEABF589EAB}" type="pres">
      <dgm:prSet presAssocID="{D6FB9CCD-670B-4C3F-8AFD-4877DA64A263}" presName="invisiNode" presStyleLbl="node1" presStyleIdx="1" presStyleCnt="3"/>
      <dgm:spPr/>
    </dgm:pt>
    <dgm:pt modelId="{E78E2457-41F3-43C8-A01F-8D42CAA8F484}" type="pres">
      <dgm:prSet presAssocID="{D6FB9CCD-670B-4C3F-8AFD-4877DA64A263}" presName="imagNode" presStyleLbl="fgImgPlace1" presStyleIdx="1" presStyleCnt="3"/>
      <dgm:spPr/>
    </dgm:pt>
    <dgm:pt modelId="{4998B1EC-5A21-4938-B735-94B9A8013FA2}" type="pres">
      <dgm:prSet presAssocID="{A4BF36FF-6E43-417D-AE12-A967F454A9A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920012D2-CD06-447E-AF4D-4276CD7DA5EA}" type="pres">
      <dgm:prSet presAssocID="{9AC774EC-BAA1-4398-8E81-53912C324C96}" presName="compNode" presStyleCnt="0"/>
      <dgm:spPr/>
    </dgm:pt>
    <dgm:pt modelId="{BA1FB831-B9B1-45CE-ADC2-8F60DC92F7F6}" type="pres">
      <dgm:prSet presAssocID="{9AC774EC-BAA1-4398-8E81-53912C324C96}" presName="bkgdShape" presStyleLbl="node1" presStyleIdx="2" presStyleCnt="3" custLinFactNeighborX="6640" custLinFactNeighborY="-28907"/>
      <dgm:spPr/>
      <dgm:t>
        <a:bodyPr/>
        <a:lstStyle/>
        <a:p>
          <a:endParaRPr lang="it-IT"/>
        </a:p>
      </dgm:t>
    </dgm:pt>
    <dgm:pt modelId="{80A1C407-2D32-4E8F-BDA0-E3A8C8C1176B}" type="pres">
      <dgm:prSet presAssocID="{9AC774EC-BAA1-4398-8E81-53912C324C9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DC789C-D68D-4F4C-A93C-5D36FE256D21}" type="pres">
      <dgm:prSet presAssocID="{9AC774EC-BAA1-4398-8E81-53912C324C96}" presName="invisiNode" presStyleLbl="node1" presStyleIdx="2" presStyleCnt="3"/>
      <dgm:spPr/>
    </dgm:pt>
    <dgm:pt modelId="{20EF95CF-4012-4897-A463-A6FF759D8964}" type="pres">
      <dgm:prSet presAssocID="{9AC774EC-BAA1-4398-8E81-53912C324C96}" presName="imagNode" presStyleLbl="fgImgPlace1" presStyleIdx="2" presStyleCnt="3"/>
      <dgm:spPr/>
    </dgm:pt>
  </dgm:ptLst>
  <dgm:cxnLst>
    <dgm:cxn modelId="{6FDEEF08-68B8-4EE0-99B5-8D41079F6069}" type="presOf" srcId="{9AC774EC-BAA1-4398-8E81-53912C324C96}" destId="{BA1FB831-B9B1-45CE-ADC2-8F60DC92F7F6}" srcOrd="0" destOrd="0" presId="urn:microsoft.com/office/officeart/2005/8/layout/hList7"/>
    <dgm:cxn modelId="{C4906FBD-32D8-48CC-B52D-920CDD157417}" srcId="{883B288D-C570-4C14-9C0B-8180111355DC}" destId="{9AC774EC-BAA1-4398-8E81-53912C324C96}" srcOrd="2" destOrd="0" parTransId="{DE5EEA11-EBCE-4520-85D8-2E73B1470512}" sibTransId="{DC19150A-6756-40F7-BE0B-99DCA92CC2DE}"/>
    <dgm:cxn modelId="{48CC365D-9372-49A1-BDF9-2C1F5EED6AA5}" type="presOf" srcId="{D6FB9CCD-670B-4C3F-8AFD-4877DA64A263}" destId="{6576D3F0-EB95-4253-99B9-FED7BFE858BC}" srcOrd="1" destOrd="0" presId="urn:microsoft.com/office/officeart/2005/8/layout/hList7"/>
    <dgm:cxn modelId="{4E2EC3F6-6DAF-4386-97F8-5F7562D0E7B4}" type="presOf" srcId="{4AE48FAB-89D4-4364-A4AE-2071109C5994}" destId="{74ED3521-BCB9-4C0F-9723-A0DABCC79015}" srcOrd="1" destOrd="0" presId="urn:microsoft.com/office/officeart/2005/8/layout/hList7"/>
    <dgm:cxn modelId="{57930BF0-9C67-4183-B0A3-D68DA1B5A4C3}" type="presOf" srcId="{4AE48FAB-89D4-4364-A4AE-2071109C5994}" destId="{6F95B205-4503-4FD0-94C1-D0F5E7517D16}" srcOrd="0" destOrd="0" presId="urn:microsoft.com/office/officeart/2005/8/layout/hList7"/>
    <dgm:cxn modelId="{E104063A-A779-4DAB-8F32-27FA9A4E4B49}" srcId="{883B288D-C570-4C14-9C0B-8180111355DC}" destId="{D6FB9CCD-670B-4C3F-8AFD-4877DA64A263}" srcOrd="1" destOrd="0" parTransId="{3799E617-4431-4CB0-9DE5-03ADB15601D9}" sibTransId="{A4BF36FF-6E43-417D-AE12-A967F454A9A7}"/>
    <dgm:cxn modelId="{2B444515-2A1B-44D8-9084-5F4DF06B4923}" type="presOf" srcId="{883B288D-C570-4C14-9C0B-8180111355DC}" destId="{464F3048-9FD4-4DE7-B959-7BE7841E02BF}" srcOrd="0" destOrd="0" presId="urn:microsoft.com/office/officeart/2005/8/layout/hList7"/>
    <dgm:cxn modelId="{894D5C60-CF15-4B01-BD89-11A8E12BEBFC}" type="presOf" srcId="{D6FB9CCD-670B-4C3F-8AFD-4877DA64A263}" destId="{92340FF5-CD72-486E-BBB7-7C39903B6855}" srcOrd="0" destOrd="0" presId="urn:microsoft.com/office/officeart/2005/8/layout/hList7"/>
    <dgm:cxn modelId="{FA62BC78-D35C-4A84-BB87-1E54229BA6BD}" type="presOf" srcId="{9AC774EC-BAA1-4398-8E81-53912C324C96}" destId="{80A1C407-2D32-4E8F-BDA0-E3A8C8C1176B}" srcOrd="1" destOrd="0" presId="urn:microsoft.com/office/officeart/2005/8/layout/hList7"/>
    <dgm:cxn modelId="{FF91F201-8406-4D18-82E9-93B1F6C5DCC0}" srcId="{883B288D-C570-4C14-9C0B-8180111355DC}" destId="{4AE48FAB-89D4-4364-A4AE-2071109C5994}" srcOrd="0" destOrd="0" parTransId="{166A07FF-D70E-4BC4-B03D-835C60CCDC9E}" sibTransId="{88046A2A-7529-496D-BFDC-2F788C9217CF}"/>
    <dgm:cxn modelId="{16610431-B570-44A0-9A2D-4FB82553F77F}" type="presOf" srcId="{A4BF36FF-6E43-417D-AE12-A967F454A9A7}" destId="{4998B1EC-5A21-4938-B735-94B9A8013FA2}" srcOrd="0" destOrd="0" presId="urn:microsoft.com/office/officeart/2005/8/layout/hList7"/>
    <dgm:cxn modelId="{E6BAE1D4-E541-495C-A2F8-61D6B81A8EE4}" type="presOf" srcId="{88046A2A-7529-496D-BFDC-2F788C9217CF}" destId="{8E53E5FE-684F-44D0-A442-1E3C58AB31CF}" srcOrd="0" destOrd="0" presId="urn:microsoft.com/office/officeart/2005/8/layout/hList7"/>
    <dgm:cxn modelId="{52C42633-C201-4F8D-80E1-9E71810B49A5}" type="presParOf" srcId="{464F3048-9FD4-4DE7-B959-7BE7841E02BF}" destId="{545DBD2A-4E89-40E9-A099-1CC0C7BF8BA2}" srcOrd="0" destOrd="0" presId="urn:microsoft.com/office/officeart/2005/8/layout/hList7"/>
    <dgm:cxn modelId="{C33FA14E-57C7-4B97-9A3A-3EDB71969D5B}" type="presParOf" srcId="{464F3048-9FD4-4DE7-B959-7BE7841E02BF}" destId="{65B131D7-38B0-4CB9-8353-72B3564D6F00}" srcOrd="1" destOrd="0" presId="urn:microsoft.com/office/officeart/2005/8/layout/hList7"/>
    <dgm:cxn modelId="{1D41D24D-E0BF-4684-B7F3-1C48B9B43AAA}" type="presParOf" srcId="{65B131D7-38B0-4CB9-8353-72B3564D6F00}" destId="{885D9048-F06B-44B1-9639-667C01ECC673}" srcOrd="0" destOrd="0" presId="urn:microsoft.com/office/officeart/2005/8/layout/hList7"/>
    <dgm:cxn modelId="{7295701B-2943-499F-B56D-640C69E95FF5}" type="presParOf" srcId="{885D9048-F06B-44B1-9639-667C01ECC673}" destId="{6F95B205-4503-4FD0-94C1-D0F5E7517D16}" srcOrd="0" destOrd="0" presId="urn:microsoft.com/office/officeart/2005/8/layout/hList7"/>
    <dgm:cxn modelId="{AF6A1D62-2123-4C6D-A3B0-77D63FC9E8A8}" type="presParOf" srcId="{885D9048-F06B-44B1-9639-667C01ECC673}" destId="{74ED3521-BCB9-4C0F-9723-A0DABCC79015}" srcOrd="1" destOrd="0" presId="urn:microsoft.com/office/officeart/2005/8/layout/hList7"/>
    <dgm:cxn modelId="{7D001998-D456-4403-8379-0A76D6E7479E}" type="presParOf" srcId="{885D9048-F06B-44B1-9639-667C01ECC673}" destId="{F1664CF7-4788-454E-B5D1-65DB10CA87DF}" srcOrd="2" destOrd="0" presId="urn:microsoft.com/office/officeart/2005/8/layout/hList7"/>
    <dgm:cxn modelId="{99EEC869-099D-4C3D-99AC-F2C247AF6E00}" type="presParOf" srcId="{885D9048-F06B-44B1-9639-667C01ECC673}" destId="{0DC685E1-905F-4ED1-B5D9-5837B1B7118E}" srcOrd="3" destOrd="0" presId="urn:microsoft.com/office/officeart/2005/8/layout/hList7"/>
    <dgm:cxn modelId="{01E95A21-ECB4-4B9A-B248-B461B2120C79}" type="presParOf" srcId="{65B131D7-38B0-4CB9-8353-72B3564D6F00}" destId="{8E53E5FE-684F-44D0-A442-1E3C58AB31CF}" srcOrd="1" destOrd="0" presId="urn:microsoft.com/office/officeart/2005/8/layout/hList7"/>
    <dgm:cxn modelId="{B96AEE96-613A-457D-86D2-464B5B875A7C}" type="presParOf" srcId="{65B131D7-38B0-4CB9-8353-72B3564D6F00}" destId="{C2405D36-8958-4C44-839F-7EDB6FD48E1D}" srcOrd="2" destOrd="0" presId="urn:microsoft.com/office/officeart/2005/8/layout/hList7"/>
    <dgm:cxn modelId="{FDE17587-9D69-48F1-87E3-0C0A60683BA3}" type="presParOf" srcId="{C2405D36-8958-4C44-839F-7EDB6FD48E1D}" destId="{92340FF5-CD72-486E-BBB7-7C39903B6855}" srcOrd="0" destOrd="0" presId="urn:microsoft.com/office/officeart/2005/8/layout/hList7"/>
    <dgm:cxn modelId="{C8933740-C939-4F7E-9195-0E3008BDF1AA}" type="presParOf" srcId="{C2405D36-8958-4C44-839F-7EDB6FD48E1D}" destId="{6576D3F0-EB95-4253-99B9-FED7BFE858BC}" srcOrd="1" destOrd="0" presId="urn:microsoft.com/office/officeart/2005/8/layout/hList7"/>
    <dgm:cxn modelId="{41E9F927-CB6A-4EFD-8D72-F28002A20DA7}" type="presParOf" srcId="{C2405D36-8958-4C44-839F-7EDB6FD48E1D}" destId="{6364C4FB-EE35-413B-B869-DDEABF589EAB}" srcOrd="2" destOrd="0" presId="urn:microsoft.com/office/officeart/2005/8/layout/hList7"/>
    <dgm:cxn modelId="{30527FD5-5E8A-4B78-B591-3F591C1B66ED}" type="presParOf" srcId="{C2405D36-8958-4C44-839F-7EDB6FD48E1D}" destId="{E78E2457-41F3-43C8-A01F-8D42CAA8F484}" srcOrd="3" destOrd="0" presId="urn:microsoft.com/office/officeart/2005/8/layout/hList7"/>
    <dgm:cxn modelId="{E7A6AFFB-6353-47BF-A3F6-6ECFF47B9DCF}" type="presParOf" srcId="{65B131D7-38B0-4CB9-8353-72B3564D6F00}" destId="{4998B1EC-5A21-4938-B735-94B9A8013FA2}" srcOrd="3" destOrd="0" presId="urn:microsoft.com/office/officeart/2005/8/layout/hList7"/>
    <dgm:cxn modelId="{8A04384D-00DF-481C-99B7-43408A482B65}" type="presParOf" srcId="{65B131D7-38B0-4CB9-8353-72B3564D6F00}" destId="{920012D2-CD06-447E-AF4D-4276CD7DA5EA}" srcOrd="4" destOrd="0" presId="urn:microsoft.com/office/officeart/2005/8/layout/hList7"/>
    <dgm:cxn modelId="{AA53CC25-127F-4ABA-B0E4-DC68D6245E36}" type="presParOf" srcId="{920012D2-CD06-447E-AF4D-4276CD7DA5EA}" destId="{BA1FB831-B9B1-45CE-ADC2-8F60DC92F7F6}" srcOrd="0" destOrd="0" presId="urn:microsoft.com/office/officeart/2005/8/layout/hList7"/>
    <dgm:cxn modelId="{C21826AD-EF0C-4C6E-AE07-B18EA2336A31}" type="presParOf" srcId="{920012D2-CD06-447E-AF4D-4276CD7DA5EA}" destId="{80A1C407-2D32-4E8F-BDA0-E3A8C8C1176B}" srcOrd="1" destOrd="0" presId="urn:microsoft.com/office/officeart/2005/8/layout/hList7"/>
    <dgm:cxn modelId="{CAF9774A-5189-4ED3-B1D2-5ECC954C4B61}" type="presParOf" srcId="{920012D2-CD06-447E-AF4D-4276CD7DA5EA}" destId="{2EDC789C-D68D-4F4C-A93C-5D36FE256D21}" srcOrd="2" destOrd="0" presId="urn:microsoft.com/office/officeart/2005/8/layout/hList7"/>
    <dgm:cxn modelId="{B3BBE5F1-643A-4E6A-AA2F-56FD8FF4F441}" type="presParOf" srcId="{920012D2-CD06-447E-AF4D-4276CD7DA5EA}" destId="{20EF95CF-4012-4897-A463-A6FF759D896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5B205-4503-4FD0-94C1-D0F5E7517D16}">
      <dsp:nvSpPr>
        <dsp:cNvPr id="0" name=""/>
        <dsp:cNvSpPr/>
      </dsp:nvSpPr>
      <dsp:spPr>
        <a:xfrm>
          <a:off x="1035" y="0"/>
          <a:ext cx="1611415" cy="33464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B194A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AVOID</a:t>
          </a:r>
        </a:p>
      </dsp:txBody>
      <dsp:txXfrm>
        <a:off x="1035" y="1338597"/>
        <a:ext cx="1611415" cy="1338597"/>
      </dsp:txXfrm>
    </dsp:sp>
    <dsp:sp modelId="{0DC685E1-905F-4ED1-B5D9-5837B1B7118E}">
      <dsp:nvSpPr>
        <dsp:cNvPr id="0" name=""/>
        <dsp:cNvSpPr/>
      </dsp:nvSpPr>
      <dsp:spPr>
        <a:xfrm>
          <a:off x="249552" y="200789"/>
          <a:ext cx="1114382" cy="1114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340FF5-CD72-486E-BBB7-7C39903B6855}">
      <dsp:nvSpPr>
        <dsp:cNvPr id="0" name=""/>
        <dsp:cNvSpPr/>
      </dsp:nvSpPr>
      <dsp:spPr>
        <a:xfrm>
          <a:off x="1660793" y="0"/>
          <a:ext cx="1611415" cy="33464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B194A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SHIFT</a:t>
          </a:r>
        </a:p>
      </dsp:txBody>
      <dsp:txXfrm>
        <a:off x="1660793" y="1338597"/>
        <a:ext cx="1611415" cy="1338597"/>
      </dsp:txXfrm>
    </dsp:sp>
    <dsp:sp modelId="{E78E2457-41F3-43C8-A01F-8D42CAA8F484}">
      <dsp:nvSpPr>
        <dsp:cNvPr id="0" name=""/>
        <dsp:cNvSpPr/>
      </dsp:nvSpPr>
      <dsp:spPr>
        <a:xfrm>
          <a:off x="1909310" y="200789"/>
          <a:ext cx="1114382" cy="1114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1FB831-B9B1-45CE-ADC2-8F60DC92F7F6}">
      <dsp:nvSpPr>
        <dsp:cNvPr id="0" name=""/>
        <dsp:cNvSpPr/>
      </dsp:nvSpPr>
      <dsp:spPr>
        <a:xfrm>
          <a:off x="3321587" y="0"/>
          <a:ext cx="1611415" cy="334649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B194A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IMPROVE</a:t>
          </a:r>
        </a:p>
      </dsp:txBody>
      <dsp:txXfrm>
        <a:off x="3321587" y="1338597"/>
        <a:ext cx="1611415" cy="1338597"/>
      </dsp:txXfrm>
    </dsp:sp>
    <dsp:sp modelId="{20EF95CF-4012-4897-A463-A6FF759D8964}">
      <dsp:nvSpPr>
        <dsp:cNvPr id="0" name=""/>
        <dsp:cNvSpPr/>
      </dsp:nvSpPr>
      <dsp:spPr>
        <a:xfrm>
          <a:off x="3569068" y="200789"/>
          <a:ext cx="1114382" cy="11143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5DBD2A-4E89-40E9-A099-1CC0C7BF8BA2}">
      <dsp:nvSpPr>
        <dsp:cNvPr id="0" name=""/>
        <dsp:cNvSpPr/>
      </dsp:nvSpPr>
      <dsp:spPr>
        <a:xfrm>
          <a:off x="197320" y="1121035"/>
          <a:ext cx="4538362" cy="501974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E509F00-7966-42F8-B7E8-2A017B426B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18E6A9B-AAAE-44BA-966A-466CF8230E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701A4-A4B7-406E-A46C-C493E5768F09}" type="datetimeFigureOut">
              <a:rPr lang="it-IT" smtClean="0"/>
              <a:t>10/05/2022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12FD2D0-41D5-492D-B1A8-92FB5300F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85AB4E-4C90-4618-A524-9ABE495558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180B5-FC87-4006-875A-F81D78BF0F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287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32DD-ACED-4316-A88D-03EE4E79142B}" type="datetimeFigureOut">
              <a:rPr lang="it-IT" smtClean="0"/>
              <a:t>10/05/2022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081F6-21A6-4D30-88C7-DCDC669F7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947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="0" i="0" u="none" strike="noStrike" baseline="0" dirty="0">
                <a:solidFill>
                  <a:srgbClr val="252040"/>
                </a:solidFill>
                <a:latin typeface="Microsoft Sans Serif" panose="020B0604020202020204" pitchFamily="34" charset="0"/>
              </a:rPr>
              <a:t>Il territorio provinciale ha vissuto negli ultimi decenni un processo molto simile a quello che ha interessato altri territori in Italia: il graduale spopolamento delle zone più marginali (in particolare quelle montane) in favore delle aree di frangia urbana. Come si può notare dall’analisi del tasso di variazione medio intercensuario (Figura 1) i comuni che più hanno, costantemente, guadagnato popolazione nei decenni tra i diversi censimenti dal 1991 al 2011 sono quelli che si collocano a corona della città di Vicenza, in particolare in direzione Est/Nord-Est (verso i comuni di Quinto Vicentino, Bolzano Vicentino e in generale il padovano), Nord Ovest (verso i comuni di Costabissara, Isola Vicentina) salendo verso Nord come a costituire un corridoio di variazioni positive tra i comuni di Schio e Thiene, e Sud/Sud-Ovest (Arcugnano, Altavilla Vicentina ad esempio).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081F6-21A6-4D30-88C7-DCDC669F733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80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="0" i="0" u="none" strike="noStrike" baseline="0" dirty="0">
                <a:solidFill>
                  <a:srgbClr val="252040"/>
                </a:solidFill>
                <a:latin typeface="Microsoft Sans Serif" panose="020B0604020202020204" pitchFamily="34" charset="0"/>
              </a:rPr>
              <a:t>Il territorio provinciale ha vissuto negli ultimi decenni un processo molto simile a quello che ha interessato altri territori in Italia: il graduale spopolamento delle zone più marginali (in particolare quelle montane) in favore delle aree di frangia urbana. Come si può notare dall’analisi del tasso di variazione medio intercensuario (Figura 1) i comuni che più hanno, costantemente, guadagnato popolazione nei decenni tra i diversi censimenti dal 1991 al 2011 sono quelli che si collocano a corona della città di Vicenza, in particolare in direzione Est/Nord-Est (verso i comuni di Quinto Vicentino, Bolzano Vicentino e in generale il padovano), Nord Ovest (verso i comuni di Costabissara, Isola Vicentina) salendo verso Nord come a costituire un corridoio di variazioni positive tra i comuni di Schio e Thiene, e Sud/Sud-Ovest (Arcugnano, Altavilla Vicentina ad esempio).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081F6-21A6-4D30-88C7-DCDC669F733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79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b="0" i="0" u="none" strike="noStrike" baseline="0" dirty="0">
                <a:solidFill>
                  <a:srgbClr val="252040"/>
                </a:solidFill>
                <a:latin typeface="Microsoft Sans Serif" panose="020B0604020202020204" pitchFamily="34" charset="0"/>
              </a:rPr>
              <a:t>Il territorio provinciale ha vissuto negli ultimi decenni un processo molto simile a quello che ha interessato altri territori in Italia: il graduale spopolamento delle zone più marginali (in particolare quelle montane) in favore delle aree di frangia urbana. Come si può notare dall’analisi del tasso di variazione medio intercensuario (Figura 1) i comuni che più hanno, costantemente, guadagnato popolazione nei decenni tra i diversi censimenti dal 1991 al 2011 sono quelli che si collocano a corona della città di Vicenza, in particolare in direzione Est/Nord-Est (verso i comuni di Quinto Vicentino, Bolzano Vicentino e in generale il padovano), Nord Ovest (verso i comuni di Costabissara, Isola Vicentina) salendo verso Nord come a costituire un corridoio di variazioni positive tra i comuni di Schio e Thiene, e Sud/Sud-Ovest (Arcugnano, Altavilla Vicentina ad esempio).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081F6-21A6-4D30-88C7-DCDC669F733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5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solidFill>
                  <a:srgbClr val="252040"/>
                </a:solidFill>
                <a:latin typeface="Microsoft Sans Serif" panose="020B0604020202020204" pitchFamily="34" charset="0"/>
              </a:rPr>
              <a:t>Forte incremento del parco veicolare privato nazionale, che secondo i dati dell’ultimo rapporto ACI e del Ministero delle Infrastrutture e della Mobilità Sostenibili negli ultimi vent’anni ha 11 avuto un incremento del 20% (raggiungendo 52 milioni di veicoli, di cui 39 milioni di autovetture). </a:t>
            </a:r>
          </a:p>
          <a:p>
            <a:r>
              <a:rPr lang="it-IT" sz="1200" dirty="0">
                <a:solidFill>
                  <a:srgbClr val="252040"/>
                </a:solidFill>
                <a:latin typeface="Microsoft Sans Serif" panose="020B0604020202020204" pitchFamily="34" charset="0"/>
              </a:rPr>
              <a:t>Crescita degli spostamenti di medio raggio (tra 10 e 50 Km) e dalla contrazione di quelli di prossimità (meno di 10 Km). </a:t>
            </a:r>
          </a:p>
          <a:p>
            <a:pPr>
              <a:spcAft>
                <a:spcPts val="600"/>
              </a:spcAft>
            </a:pPr>
            <a:r>
              <a:rPr lang="it-IT" sz="1200" dirty="0">
                <a:solidFill>
                  <a:srgbClr val="252040"/>
                </a:solidFill>
                <a:latin typeface="Microsoft Sans Serif" panose="020B0604020202020204" pitchFamily="34" charset="0"/>
              </a:rPr>
              <a:t>Perdita economica da congestione stradale (</a:t>
            </a:r>
            <a:r>
              <a:rPr lang="it-IT" sz="12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un costo stimato di 130 miliardi l’anno, equivalente a oltre un punto percentuale del PIL dei Paesi membri </a:t>
            </a:r>
            <a:r>
              <a:rPr lang="it-IT" sz="120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UE</a:t>
            </a:r>
            <a:r>
              <a:rPr lang="it-IT" sz="1200" b="0" i="0" u="none" strike="noStrike" baseline="0" dirty="0">
                <a:solidFill>
                  <a:srgbClr val="252040"/>
                </a:solidFill>
                <a:latin typeface="Microsoft Sans Serif" panose="020B0604020202020204" pitchFamily="34" charset="0"/>
              </a:rPr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081F6-21A6-4D30-88C7-DCDC669F733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155383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F7BF4-C856-4C6E-8B88-612054659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4B25D2-EF18-461F-9A18-E49EBD9FF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483CAE-B973-4D4D-BB70-685B2B65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D1C3-651D-4F73-B43E-3324D14753EA}" type="datetime1">
              <a:rPr lang="it-IT" smtClean="0"/>
              <a:t>10/05/2022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A112E4-B9D0-4522-8E11-7D6BCC02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D2252-2244-4CB0-B3A3-0F9F61CB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05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D80DC8-F5BA-4907-8C67-83373BCC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B3C084-7530-41AC-B39C-53AC82702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8DF0CE-604D-4CA6-9A93-8D7B9167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A62D-D6FF-4F98-B822-1965A62DB44F}" type="datetime1">
              <a:rPr lang="it-IT" smtClean="0"/>
              <a:t>10/05/2022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074550-9836-442F-8B9B-7A64B8EA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17CB5-1290-4669-A304-5046FA84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27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D04449E-9F96-4D73-A421-C249CE8B2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26C91F-0A98-476C-8C5A-59BFAE09E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C4DF8-AD6C-478D-B68C-20478409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1081-8CAE-4500-A776-B509BAED8868}" type="datetime1">
              <a:rPr lang="it-IT" smtClean="0"/>
              <a:t>10/05/2022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DC816C-88B6-4B3A-B757-DDBFF7F0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50B55-FD0C-46CC-8A9E-EA5023CB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2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C7BA1-8466-4876-8149-C418AAB2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0BE246-7B91-42BB-AC5B-B54A63B0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FC5C60-A510-4D39-A353-8CD66E28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E68B-0976-4CE4-9426-58315030DE23}" type="datetime1">
              <a:rPr lang="it-IT" smtClean="0"/>
              <a:t>10/05/2022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E2825D-0BAE-4356-BE73-C19231E0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2979AD-22B9-4A0F-BB10-909ACDE4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85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A00B8-3958-406E-8A73-8F88631D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8128C4-8054-44A5-BDCD-577A1C9E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294737-E34A-4A43-9D9A-CCD89A91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0919D-6988-4337-871D-F5DE86E386C9}" type="datetime1">
              <a:rPr lang="it-IT" smtClean="0"/>
              <a:t>10/05/2022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375367-0F26-4E30-B167-4131805A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22F822-48F4-44BC-B49F-0F07B122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47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DBA9B-830A-4BAB-B71A-D85C7A20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BC4845-3827-4AE0-A01F-00BAAB044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4CEFE9-BFB7-4D12-AB6C-42CFAA367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B42B86-D0B6-472D-A721-9CD44F73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659A1-DA07-40E4-9EC9-F29EB7ADF195}" type="datetime1">
              <a:rPr lang="it-IT" smtClean="0"/>
              <a:t>10/05/2022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FD6F39-ACA5-46B7-AA7F-53A6F9E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E7C30B-4B81-43D8-A9F5-1A635704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3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84AE44-68F9-46E1-A7CA-0E94D6C6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B83CA5-C9C2-484E-B2D9-BC79805B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CAD8BC-1E9D-4EA6-8617-461766B10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D32B16-3809-45F8-9BAF-0F095BB56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56ABD8-2738-4C6D-A3D3-FFE72E0BE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6D3CCD4-1EBB-46D6-91EA-6DDF6E90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EA30-87F7-4ABE-8A8E-812B784F6FBD}" type="datetime1">
              <a:rPr lang="it-IT" smtClean="0"/>
              <a:t>10/05/2022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3546872-618B-4D10-86BF-EAF24588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2E7D71-B9B3-4A41-81F4-ABAC558F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46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B3F810-2EA4-4FE5-A98C-5EB4107E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D53AAF-DDA8-46F3-B214-19A3E71B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4A5B-99C0-428B-A5C0-955E9FCF79F7}" type="datetime1">
              <a:rPr lang="it-IT" smtClean="0"/>
              <a:t>10/05/2022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8F2504-1BD2-45D6-AAB6-9581AD99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087230-15E9-4953-B949-AD88A9DB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13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FD343-F4AE-43C5-9DB6-5613CD23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1B479-DFBB-41ED-8D78-2A14CBE8CC35}" type="datetime1">
              <a:rPr lang="it-IT" smtClean="0"/>
              <a:t>10/05/2022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BB225FE-EE7F-40DB-AD89-5422157E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049C08-F7A3-40D5-8D5C-6294F790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83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D6E5FB-1EAA-4085-AA03-03483B80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1EB6BA-5E9A-4B8B-81D6-401EFFCF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3CB626-DEC8-45AC-A119-024BF8B66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12CDCF-6627-412D-BAD5-398F32E60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AA16-F11A-4751-BB9E-C42A06787A6B}" type="datetime1">
              <a:rPr lang="it-IT" smtClean="0"/>
              <a:t>10/05/2022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795ABC3-6DAA-4F2F-959B-EA1C49D4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D100B0-0926-40FF-9822-F3D0008B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5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D4B23-3966-436D-9337-7C0AD21C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E0D6E56-1CC2-4B80-A919-6E4B043AE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EC6A6E-32C2-46D5-A47D-FCD3858CD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F05B59-61C9-46CB-8BB6-E2056354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C343-7C8D-40DD-8007-3C04468D6524}" type="datetime1">
              <a:rPr lang="it-IT" smtClean="0"/>
              <a:t>10/05/2022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4C6A7A-3CCC-42A4-AF55-3D8E1929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9DE450-22CB-4B15-ACF0-3A325AB6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953638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theme/theme1.xml" Type="http://schemas.openxmlformats.org/officeDocument/2006/relationships/theme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818D79-9A2B-4663-A192-0ED970948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424118-6863-4BAC-8B5C-678E65262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587D15-063E-4380-8AA8-F27020F17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CF61-DA2A-4EA8-9EC4-0590A948AB17}" type="datetime1">
              <a:rPr lang="it-IT" smtClean="0"/>
              <a:t>10/05/2022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91AD40-9096-44B6-B9E8-82E9AC666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La mobilità sostenibile nel sistema delle piccole e medie imprese della città di Vicenza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2FC123-2674-4402-BB82-524A0BE70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4132-FB96-4D53-99CB-ABEFCBC81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8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2.png" Type="http://schemas.openxmlformats.org/officeDocument/2006/relationships/image" Id="rId3"></Relationship><Relationship Target="../media/image6.png" Type="http://schemas.openxmlformats.org/officeDocument/2006/relationships/image" Id="rId7"></Relationship><Relationship Target="../media/image1.jpe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5.png" Type="http://schemas.openxmlformats.org/officeDocument/2006/relationships/image" Id="rId6"></Relationship><Relationship Target="../media/image4.png" Type="http://schemas.openxmlformats.org/officeDocument/2006/relationships/image" Id="rId5"></Relationship><Relationship Target="../media/image3.jpg" Type="http://schemas.openxmlformats.org/officeDocument/2006/relationships/image" Id="rId4"></Relationship></Relationships>
</file>

<file path=ppt/slides/_rels/slide10.xml.rels><?xml version="1.0" encoding="UTF-8" ?><Relationships xmlns="http://schemas.openxmlformats.org/package/2006/relationships"><Relationship Target="../media/image14.jp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media/image14.jp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media/image14.jp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notesSlides/notesSlide4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media/image13.svg" Type="http://schemas.openxmlformats.org/officeDocument/2006/relationships/image" Id="rId8"></Relationship><Relationship Target="../diagrams/layout1.xml" Type="http://schemas.openxmlformats.org/officeDocument/2006/relationships/diagramLayout" Id="rId3"></Relationship><Relationship Target="../media/image15.png" Type="http://schemas.openxmlformats.org/officeDocument/2006/relationships/image" Id="rId7"></Relationship><Relationship Target="../diagrams/data1.xml" Type="http://schemas.openxmlformats.org/officeDocument/2006/relationships/diagramData" Id="rId2"></Relationship><Relationship Target="../slideLayouts/slideLayout2.xml" Type="http://schemas.openxmlformats.org/officeDocument/2006/relationships/slideLayout" Id="rId1"></Relationship><Relationship Target="../diagrams/drawing1.xml" Type="http://schemas.microsoft.com/office/2007/relationships/diagramDrawing" Id="rId6"></Relationship><Relationship Target="../diagrams/colors1.xml" Type="http://schemas.openxmlformats.org/officeDocument/2006/relationships/diagramColors" Id="rId5"></Relationship><Relationship Target="../diagrams/quickStyle1.xml" Type="http://schemas.openxmlformats.org/officeDocument/2006/relationships/diagramQuickStyle" Id="rId4"></Relationship><Relationship Target="../media/image16.jpeg" Type="http://schemas.openxmlformats.org/officeDocument/2006/relationships/image" Id="rId9"></Relationship></Relationships>
</file>

<file path=ppt/slides/_rels/slide15.xml.rels><?xml version="1.0" encoding="UTF-8" ?><Relationships xmlns="http://schemas.openxmlformats.org/package/2006/relationships"><Relationship Target="../media/image20.png" Type="http://schemas.openxmlformats.org/officeDocument/2006/relationships/image" Id="rId8"></Relationship><Relationship Target="../media/image26.svg" Type="http://schemas.openxmlformats.org/officeDocument/2006/relationships/image" Id="rId13"></Relationship><Relationship Target="../media/image25.jpg" Type="http://schemas.openxmlformats.org/officeDocument/2006/relationships/image" Id="rId18"></Relationship><Relationship Target="../media/image16.svg" Type="http://schemas.openxmlformats.org/officeDocument/2006/relationships/image" Id="rId3"></Relationship><Relationship Target="../media/image20.svg" Type="http://schemas.openxmlformats.org/officeDocument/2006/relationships/image" Id="rId7"></Relationship><Relationship Target="../media/image22.png" Type="http://schemas.openxmlformats.org/officeDocument/2006/relationships/image" Id="rId12"></Relationship><Relationship Target="../media/image30.svg" Type="http://schemas.openxmlformats.org/officeDocument/2006/relationships/image" Id="rId17"></Relationship><Relationship Target="../media/image17.png" Type="http://schemas.openxmlformats.org/officeDocument/2006/relationships/image" Id="rId2"></Relationship><Relationship Target="../media/image24.png" Type="http://schemas.openxmlformats.org/officeDocument/2006/relationships/image" Id="rId16"></Relationship><Relationship Target="../slideLayouts/slideLayout2.xml" Type="http://schemas.openxmlformats.org/officeDocument/2006/relationships/slideLayout" Id="rId1"></Relationship><Relationship Target="../media/image19.png" Type="http://schemas.openxmlformats.org/officeDocument/2006/relationships/image" Id="rId6"></Relationship><Relationship Target="../media/image24.svg" Type="http://schemas.openxmlformats.org/officeDocument/2006/relationships/image" Id="rId11"></Relationship><Relationship Target="../media/image18.svg" Type="http://schemas.openxmlformats.org/officeDocument/2006/relationships/image" Id="rId5"></Relationship><Relationship Target="../media/image28.svg" Type="http://schemas.openxmlformats.org/officeDocument/2006/relationships/image" Id="rId15"></Relationship><Relationship Target="../media/image21.png" Type="http://schemas.openxmlformats.org/officeDocument/2006/relationships/image" Id="rId10"></Relationship><Relationship Target="../media/image18.png" Type="http://schemas.openxmlformats.org/officeDocument/2006/relationships/image" Id="rId4"></Relationship><Relationship Target="../media/image22.svg" Type="http://schemas.openxmlformats.org/officeDocument/2006/relationships/image" Id="rId9"></Relationship><Relationship Target="../media/image23.png" Type="http://schemas.openxmlformats.org/officeDocument/2006/relationships/image" Id="rId14"></Relationship></Relationships>
</file>

<file path=ppt/slides/_rels/slide16.xml.rels><?xml version="1.0" encoding="UTF-8" ?><Relationships xmlns="http://schemas.openxmlformats.org/package/2006/relationships"><Relationship Target="../media/image26.jp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Mode="External" Target="mailto:cemtet@unimib.it" Type="http://schemas.openxmlformats.org/officeDocument/2006/relationships/hyperlink" Id="rId8"></Relationship><Relationship Target="../media/image2.png" Type="http://schemas.openxmlformats.org/officeDocument/2006/relationships/image" Id="rId3"></Relationship><Relationship Target="../media/image6.png" Type="http://schemas.openxmlformats.org/officeDocument/2006/relationships/image" Id="rId7"></Relationship><Relationship Target="../media/image1.jpe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5.png" Type="http://schemas.openxmlformats.org/officeDocument/2006/relationships/image" Id="rId6"></Relationship><Relationship Target="../media/image4.png" Type="http://schemas.openxmlformats.org/officeDocument/2006/relationships/image" Id="rId5"></Relationship><Relationship Target="../media/image3.jpg" Type="http://schemas.openxmlformats.org/officeDocument/2006/relationships/image" Id="rId4"></Relationship><Relationship TargetMode="External" Target="mailto:info@sisterpomos.it" Type="http://schemas.openxmlformats.org/officeDocument/2006/relationships/hyperlink" Id="rId9"></Relationship></Relationships>
</file>

<file path=ppt/slides/_rels/slide2.xml.rels><?xml version="1.0" encoding="UTF-8" ?><Relationships xmlns="http://schemas.openxmlformats.org/package/2006/relationships"><Relationship Target="../media/image7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7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media/image7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media/image2.png" Type="http://schemas.openxmlformats.org/officeDocument/2006/relationships/image" Id="rId3"></Relationship><Relationship Target="../media/image6.png" Type="http://schemas.openxmlformats.org/officeDocument/2006/relationships/image" Id="rId7"></Relationship><Relationship Target="../media/image1.jpe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5.png" Type="http://schemas.openxmlformats.org/officeDocument/2006/relationships/image" Id="rId6"></Relationship><Relationship Target="../media/image4.png" Type="http://schemas.openxmlformats.org/officeDocument/2006/relationships/image" Id="rId5"></Relationship><Relationship Target="../media/image3.jpg" Type="http://schemas.openxmlformats.org/officeDocument/2006/relationships/image" Id="rId4"></Relationship></Relationships>
</file>

<file path=ppt/slides/_rels/slide6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media/image8.pn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9.png" Type="http://schemas.openxmlformats.org/officeDocument/2006/relationships/image" Id="rId4"></Relationship></Relationships>
</file>

<file path=ppt/slides/_rels/slide8.xml.rels><?xml version="1.0" encoding="UTF-8" ?><Relationships xmlns="http://schemas.openxmlformats.org/package/2006/relationships"><Relationship Target="../media/image10.jpeg" Type="http://schemas.openxmlformats.org/officeDocument/2006/relationships/image" Id="rId3"></Relationship><Relationship Target="../notesSlides/notesSlide3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13.jpeg" Type="http://schemas.openxmlformats.org/officeDocument/2006/relationships/image" Id="rId6"></Relationship><Relationship Target="../media/image12.emf" Type="http://schemas.openxmlformats.org/officeDocument/2006/relationships/image" Id="rId5"></Relationship><Relationship Target="../media/image11.jpeg" Type="http://schemas.openxmlformats.org/officeDocument/2006/relationships/image" Id="rId4"></Relationship></Relationships>
</file>

<file path=ppt/slides/_rels/slide9.xml.rels><?xml version="1.0" encoding="UTF-8" ?><Relationships xmlns="http://schemas.openxmlformats.org/package/2006/relationships"><Relationship Target="../media/image2.png" Type="http://schemas.openxmlformats.org/officeDocument/2006/relationships/image" Id="rId3"></Relationship><Relationship Target="../media/image6.png" Type="http://schemas.openxmlformats.org/officeDocument/2006/relationships/image" Id="rId7"></Relationship><Relationship Target="../media/image1.jpeg" Type="http://schemas.openxmlformats.org/officeDocument/2006/relationships/image" Id="rId2"></Relationship><Relationship Target="../slideLayouts/slideLayout1.xml" Type="http://schemas.openxmlformats.org/officeDocument/2006/relationships/slideLayout" Id="rId1"></Relationship><Relationship Target="../media/image5.png" Type="http://schemas.openxmlformats.org/officeDocument/2006/relationships/image" Id="rId6"></Relationship><Relationship Target="../media/image4.png" Type="http://schemas.openxmlformats.org/officeDocument/2006/relationships/image" Id="rId5"></Relationship><Relationship Target="../media/image3.jpg" Type="http://schemas.openxmlformats.org/officeDocument/2006/relationships/imag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56C5F-1990-4410-A53C-2D8CDE05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1357"/>
            <a:ext cx="9753600" cy="2341196"/>
          </a:xfrm>
        </p:spPr>
        <p:txBody>
          <a:bodyPr>
            <a:noAutofit/>
          </a:bodyPr>
          <a:lstStyle/>
          <a:p>
            <a:pPr algn="l"/>
            <a:r>
              <a:rPr lang="it-IT" sz="4400" b="1" dirty="0">
                <a:solidFill>
                  <a:srgbClr val="0A4F91"/>
                </a:solidFill>
                <a:latin typeface="Century Gothic" panose="020B0502020202020204" pitchFamily="34" charset="0"/>
              </a:rPr>
              <a:t>Riconnettere i territori: l'ecosistema della mobilità vicentina e le prospettive per gli Enti Locali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CBF170-36AF-48E0-8D12-1CD3EB78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370508"/>
          </a:xfrm>
        </p:spPr>
        <p:txBody>
          <a:bodyPr>
            <a:normAutofit/>
          </a:bodyPr>
          <a:lstStyle/>
          <a:p>
            <a:pPr algn="l"/>
            <a:r>
              <a:rPr lang="it-IT" sz="2000" b="1" dirty="0">
                <a:latin typeface="Century Gothic" panose="020B0502020202020204" pitchFamily="34" charset="0"/>
              </a:rPr>
              <a:t>LA MOBILITA’ NEL VICENTINO STRUMENTI E SFIDE – Lonigo (VI) 10.05.2022</a:t>
            </a:r>
          </a:p>
          <a:p>
            <a:pPr algn="l"/>
            <a:endParaRPr lang="it-IT" dirty="0">
              <a:latin typeface="Century Gothic" panose="020B0502020202020204" pitchFamily="34" charset="0"/>
            </a:endParaRPr>
          </a:p>
          <a:p>
            <a:pPr algn="l"/>
            <a:r>
              <a:rPr lang="it-IT" sz="2000" dirty="0">
                <a:latin typeface="Century Gothic" panose="020B0502020202020204" pitchFamily="34" charset="0"/>
              </a:rPr>
              <a:t>Prof. Matteo Colleoni</a:t>
            </a:r>
          </a:p>
          <a:p>
            <a:pPr algn="l"/>
            <a:r>
              <a:rPr lang="it-IT" sz="2000" dirty="0">
                <a:latin typeface="Century Gothic" panose="020B0502020202020204" pitchFamily="34" charset="0"/>
              </a:rPr>
              <a:t>(Università degli Studi di Milano-Bicocca)</a:t>
            </a:r>
            <a:endParaRPr lang="it-IT" sz="1600" dirty="0"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358A44-6A25-4A95-B30D-80B096EFF1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98" y="6050710"/>
            <a:ext cx="1076991" cy="7619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244E5D-8D70-46E3-9519-D0936730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53" y="6052456"/>
            <a:ext cx="751709" cy="751709"/>
          </a:xfrm>
          <a:prstGeom prst="rect">
            <a:avLst/>
          </a:prstGeom>
        </p:spPr>
      </p:pic>
      <p:pic>
        <p:nvPicPr>
          <p:cNvPr id="10" name="Immagine 9" descr="Immagine che contiene testo, clipart  Descrizione generata automaticamente">
            <a:extLst>
              <a:ext uri="{FF2B5EF4-FFF2-40B4-BE49-F238E27FC236}">
                <a16:creationId xmlns:a16="http://schemas.microsoft.com/office/drawing/2014/main" id="{B1E4D477-8379-4481-97C1-196BDC42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9" y="6062747"/>
            <a:ext cx="2429521" cy="7517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0D1589E-0C08-461E-849D-6530EE8BAC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24" y="6114503"/>
            <a:ext cx="1959094" cy="65866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F8D749-2225-4BC2-8260-C52B3DBA74BA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Immagine che contiene testo  Descrizione generata automaticamente">
            <a:extLst>
              <a:ext uri="{FF2B5EF4-FFF2-40B4-BE49-F238E27FC236}">
                <a16:creationId xmlns:a16="http://schemas.microsoft.com/office/drawing/2014/main" id="{10B4D9B0-1E92-4212-8C4F-9276C3855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9" y="5865955"/>
            <a:ext cx="1771650" cy="952500"/>
          </a:xfrm>
          <a:prstGeom prst="rect">
            <a:avLst/>
          </a:prstGeom>
        </p:spPr>
      </p:pic>
      <p:pic>
        <p:nvPicPr>
          <p:cNvPr id="7" name="Immagine 6" descr="Immagine che contiene testo, clipart  Descrizione generata automaticamente">
            <a:extLst>
              <a:ext uri="{FF2B5EF4-FFF2-40B4-BE49-F238E27FC236}">
                <a16:creationId xmlns:a16="http://schemas.microsoft.com/office/drawing/2014/main" id="{87D5A682-0FFD-4293-A768-2C8A480CB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-10886"/>
            <a:ext cx="2394857" cy="9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  Description automatically generated">
            <a:extLst>
              <a:ext uri="{FF2B5EF4-FFF2-40B4-BE49-F238E27FC236}">
                <a16:creationId xmlns:a16="http://schemas.microsoft.com/office/drawing/2014/main" id="{44E68136-B774-7446-92EA-0AC982012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3075"/>
          <a:stretch/>
        </p:blipFill>
        <p:spPr>
          <a:xfrm>
            <a:off x="20" y="-7169"/>
            <a:ext cx="12191980" cy="68567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1F7945-9C6C-4EA9-9265-B5151D7EF019}"/>
              </a:ext>
            </a:extLst>
          </p:cNvPr>
          <p:cNvSpPr txBox="1"/>
          <p:nvPr/>
        </p:nvSpPr>
        <p:spPr>
          <a:xfrm>
            <a:off x="0" y="3149"/>
            <a:ext cx="12191979" cy="769441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Abadi" panose="020B0604020202020204" pitchFamily="34" charset="0"/>
              </a:rPr>
              <a:t>Criticità del territorio 1/3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B35EFC8-6A85-4ECF-ADA3-0D2C0F5D13F5}"/>
              </a:ext>
            </a:extLst>
          </p:cNvPr>
          <p:cNvGrpSpPr/>
          <p:nvPr/>
        </p:nvGrpSpPr>
        <p:grpSpPr>
          <a:xfrm>
            <a:off x="7310335" y="4387174"/>
            <a:ext cx="5004881" cy="2237241"/>
            <a:chOff x="6687765" y="4007795"/>
            <a:chExt cx="5004881" cy="2237241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E6AAFB5-A8C8-47C4-AA5B-2A09BDE93D2C}"/>
                </a:ext>
              </a:extLst>
            </p:cNvPr>
            <p:cNvSpPr txBox="1"/>
            <p:nvPr/>
          </p:nvSpPr>
          <p:spPr>
            <a:xfrm>
              <a:off x="7343571" y="4434258"/>
              <a:ext cx="434907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1600" i="1" dirty="0">
                  <a:solidFill>
                    <a:schemeClr val="bg1"/>
                  </a:solidFill>
                </a:rPr>
                <a:t>Le aree che generano più traffico sono i due ingressi (est, ovest) e poi l’asse nord-sud. Il flusso delle merci in particolare si localizza nella zona al di là della ferrovia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0D131D8-2E96-4A61-87F8-421993ABBEF1}"/>
                </a:ext>
              </a:extLst>
            </p:cNvPr>
            <p:cNvSpPr txBox="1"/>
            <p:nvPr/>
          </p:nvSpPr>
          <p:spPr>
            <a:xfrm>
              <a:off x="6687765" y="4007795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6F71065-763F-4F1B-B24F-4B4C4C39F39A}"/>
                </a:ext>
              </a:extLst>
            </p:cNvPr>
            <p:cNvSpPr txBox="1"/>
            <p:nvPr/>
          </p:nvSpPr>
          <p:spPr>
            <a:xfrm rot="10800000">
              <a:off x="10913624" y="5044707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5876E92-97FF-4B8D-9009-C80118990E20}"/>
              </a:ext>
            </a:extLst>
          </p:cNvPr>
          <p:cNvGrpSpPr/>
          <p:nvPr/>
        </p:nvGrpSpPr>
        <p:grpSpPr>
          <a:xfrm>
            <a:off x="80253" y="1080370"/>
            <a:ext cx="4265174" cy="2110579"/>
            <a:chOff x="21887" y="1766848"/>
            <a:chExt cx="4265174" cy="2110579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16A6A0F-2ACE-4424-9DB9-A08ACF6B4E68}"/>
                </a:ext>
              </a:extLst>
            </p:cNvPr>
            <p:cNvSpPr txBox="1"/>
            <p:nvPr/>
          </p:nvSpPr>
          <p:spPr>
            <a:xfrm>
              <a:off x="586091" y="2160418"/>
              <a:ext cx="361625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1600" i="1" dirty="0">
                  <a:solidFill>
                    <a:schemeClr val="bg1"/>
                  </a:solidFill>
                </a:rPr>
                <a:t>Diversi sono gli aspetti importanti […] la difficoltà di movimento attorno al contesto urbano di Vicenza, per coloro soprattutto che debbano spostarsi da un estremo all’altro […] senza doverla attraversare.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BEFDFB7-5672-4E5D-8846-DB4F8C697849}"/>
                </a:ext>
              </a:extLst>
            </p:cNvPr>
            <p:cNvSpPr txBox="1"/>
            <p:nvPr/>
          </p:nvSpPr>
          <p:spPr>
            <a:xfrm>
              <a:off x="21887" y="1766848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0F7E14C-C1E0-49C6-BDF7-86B788E1A9C4}"/>
                </a:ext>
              </a:extLst>
            </p:cNvPr>
            <p:cNvSpPr txBox="1"/>
            <p:nvPr/>
          </p:nvSpPr>
          <p:spPr>
            <a:xfrm rot="10800000">
              <a:off x="3631255" y="2677098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97AA926-1C78-407D-9FDA-5A0BE8361508}"/>
              </a:ext>
            </a:extLst>
          </p:cNvPr>
          <p:cNvSpPr txBox="1"/>
          <p:nvPr/>
        </p:nvSpPr>
        <p:spPr>
          <a:xfrm>
            <a:off x="-21" y="608894"/>
            <a:ext cx="1219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Abadi" panose="020B0604020202020204" pitchFamily="34" charset="0"/>
              </a:rPr>
              <a:t>Mobilità in ingresso e tangenziale</a:t>
            </a:r>
          </a:p>
        </p:txBody>
      </p:sp>
      <p:sp>
        <p:nvSpPr>
          <p:cNvPr id="15" name="Segnaposto piè di pagina 5">
            <a:extLst>
              <a:ext uri="{FF2B5EF4-FFF2-40B4-BE49-F238E27FC236}">
                <a16:creationId xmlns:a16="http://schemas.microsoft.com/office/drawing/2014/main" id="{7AB892EE-D57A-2904-EB30-3C4D7A4D1CD5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15730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  Description automatically generated">
            <a:extLst>
              <a:ext uri="{FF2B5EF4-FFF2-40B4-BE49-F238E27FC236}">
                <a16:creationId xmlns:a16="http://schemas.microsoft.com/office/drawing/2014/main" id="{44E68136-B774-7446-92EA-0AC982012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3075"/>
          <a:stretch/>
        </p:blipFill>
        <p:spPr>
          <a:xfrm>
            <a:off x="20" y="-7169"/>
            <a:ext cx="12191980" cy="68567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1F7945-9C6C-4EA9-9265-B5151D7EF019}"/>
              </a:ext>
            </a:extLst>
          </p:cNvPr>
          <p:cNvSpPr txBox="1"/>
          <p:nvPr/>
        </p:nvSpPr>
        <p:spPr>
          <a:xfrm>
            <a:off x="0" y="3149"/>
            <a:ext cx="12191979" cy="769441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Abadi" panose="020B0604020202020204" pitchFamily="34" charset="0"/>
              </a:rPr>
              <a:t>Criticità del territorio 2/3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B35EFC8-6A85-4ECF-ADA3-0D2C0F5D13F5}"/>
              </a:ext>
            </a:extLst>
          </p:cNvPr>
          <p:cNvGrpSpPr/>
          <p:nvPr/>
        </p:nvGrpSpPr>
        <p:grpSpPr>
          <a:xfrm>
            <a:off x="6802335" y="4404817"/>
            <a:ext cx="5004881" cy="2237241"/>
            <a:chOff x="6687765" y="4007795"/>
            <a:chExt cx="5004881" cy="2237241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E6AAFB5-A8C8-47C4-AA5B-2A09BDE93D2C}"/>
                </a:ext>
              </a:extLst>
            </p:cNvPr>
            <p:cNvSpPr txBox="1"/>
            <p:nvPr/>
          </p:nvSpPr>
          <p:spPr>
            <a:xfrm>
              <a:off x="7343571" y="4434258"/>
              <a:ext cx="434907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1600" i="1" dirty="0">
                  <a:solidFill>
                    <a:schemeClr val="bg1"/>
                  </a:solidFill>
                </a:rPr>
                <a:t>Nel piano [di spostamenti casa-lavoro] 2020 emerge come il 40% del personale sarebbe disponibile ad utilizzare il TPL nel momento in cui le tempistiche e l’efficienza fossero più adatte alle proprie esigenze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0D131D8-2E96-4A61-87F8-421993ABBEF1}"/>
                </a:ext>
              </a:extLst>
            </p:cNvPr>
            <p:cNvSpPr txBox="1"/>
            <p:nvPr/>
          </p:nvSpPr>
          <p:spPr>
            <a:xfrm>
              <a:off x="6687765" y="4007795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6F71065-763F-4F1B-B24F-4B4C4C39F39A}"/>
                </a:ext>
              </a:extLst>
            </p:cNvPr>
            <p:cNvSpPr txBox="1"/>
            <p:nvPr/>
          </p:nvSpPr>
          <p:spPr>
            <a:xfrm rot="10800000">
              <a:off x="10913624" y="5044707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5876E92-97FF-4B8D-9009-C80118990E20}"/>
              </a:ext>
            </a:extLst>
          </p:cNvPr>
          <p:cNvGrpSpPr/>
          <p:nvPr/>
        </p:nvGrpSpPr>
        <p:grpSpPr>
          <a:xfrm>
            <a:off x="-21" y="1220442"/>
            <a:ext cx="4265174" cy="2110579"/>
            <a:chOff x="21887" y="1766848"/>
            <a:chExt cx="4265174" cy="2110579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16A6A0F-2ACE-4424-9DB9-A08ACF6B4E68}"/>
                </a:ext>
              </a:extLst>
            </p:cNvPr>
            <p:cNvSpPr txBox="1"/>
            <p:nvPr/>
          </p:nvSpPr>
          <p:spPr>
            <a:xfrm>
              <a:off x="586091" y="2160418"/>
              <a:ext cx="361625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1600" i="1" dirty="0">
                  <a:solidFill>
                    <a:schemeClr val="bg1"/>
                  </a:solidFill>
                </a:rPr>
                <a:t>il vantaggio economico che caratterizza il mezzo di trasporto pubblico passa in secondo piano rispetto alla variabile temporale nella mobilità quotidiana.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BEFDFB7-5672-4E5D-8846-DB4F8C697849}"/>
                </a:ext>
              </a:extLst>
            </p:cNvPr>
            <p:cNvSpPr txBox="1"/>
            <p:nvPr/>
          </p:nvSpPr>
          <p:spPr>
            <a:xfrm>
              <a:off x="21887" y="1766848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0F7E14C-C1E0-49C6-BDF7-86B788E1A9C4}"/>
                </a:ext>
              </a:extLst>
            </p:cNvPr>
            <p:cNvSpPr txBox="1"/>
            <p:nvPr/>
          </p:nvSpPr>
          <p:spPr>
            <a:xfrm rot="10800000">
              <a:off x="3631255" y="2677098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97AA926-1C78-407D-9FDA-5A0BE8361508}"/>
              </a:ext>
            </a:extLst>
          </p:cNvPr>
          <p:cNvSpPr txBox="1"/>
          <p:nvPr/>
        </p:nvSpPr>
        <p:spPr>
          <a:xfrm>
            <a:off x="-21" y="608894"/>
            <a:ext cx="1219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Abadi" panose="020B0604020202020204" pitchFamily="34" charset="0"/>
              </a:rPr>
              <a:t>Mobilità quotidiana e scelte modali</a:t>
            </a:r>
          </a:p>
        </p:txBody>
      </p:sp>
      <p:sp>
        <p:nvSpPr>
          <p:cNvPr id="16" name="Segnaposto piè di pagina 5">
            <a:extLst>
              <a:ext uri="{FF2B5EF4-FFF2-40B4-BE49-F238E27FC236}">
                <a16:creationId xmlns:a16="http://schemas.microsoft.com/office/drawing/2014/main" id="{2E3FD617-3D71-6C5F-88CE-4373DEF2CE1B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30428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  Description automatically generated">
            <a:extLst>
              <a:ext uri="{FF2B5EF4-FFF2-40B4-BE49-F238E27FC236}">
                <a16:creationId xmlns:a16="http://schemas.microsoft.com/office/drawing/2014/main" id="{44E68136-B774-7446-92EA-0AC982012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3075"/>
          <a:stretch/>
        </p:blipFill>
        <p:spPr>
          <a:xfrm>
            <a:off x="20" y="-7169"/>
            <a:ext cx="12191980" cy="68567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1F7945-9C6C-4EA9-9265-B5151D7EF019}"/>
              </a:ext>
            </a:extLst>
          </p:cNvPr>
          <p:cNvSpPr txBox="1"/>
          <p:nvPr/>
        </p:nvSpPr>
        <p:spPr>
          <a:xfrm>
            <a:off x="0" y="3149"/>
            <a:ext cx="12191979" cy="769441"/>
          </a:xfrm>
          <a:prstGeom prst="rect">
            <a:avLst/>
          </a:prstGeom>
          <a:solidFill>
            <a:schemeClr val="bg1"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Abadi" panose="020B0604020202020204" pitchFamily="34" charset="0"/>
              </a:rPr>
              <a:t>Criticità del territorio 3/3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B35EFC8-6A85-4ECF-ADA3-0D2C0F5D13F5}"/>
              </a:ext>
            </a:extLst>
          </p:cNvPr>
          <p:cNvGrpSpPr/>
          <p:nvPr/>
        </p:nvGrpSpPr>
        <p:grpSpPr>
          <a:xfrm>
            <a:off x="6929335" y="4431624"/>
            <a:ext cx="5004881" cy="2237241"/>
            <a:chOff x="6687765" y="4007795"/>
            <a:chExt cx="5004881" cy="2237241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E6AAFB5-A8C8-47C4-AA5B-2A09BDE93D2C}"/>
                </a:ext>
              </a:extLst>
            </p:cNvPr>
            <p:cNvSpPr txBox="1"/>
            <p:nvPr/>
          </p:nvSpPr>
          <p:spPr>
            <a:xfrm>
              <a:off x="7343571" y="4434258"/>
              <a:ext cx="434907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1600" i="1" dirty="0">
                  <a:solidFill>
                    <a:schemeClr val="bg1"/>
                  </a:solidFill>
                </a:rPr>
                <a:t>Se possibile ovviamente metteremo in gioco anche il discorso di premiare i dipendenti che arrivano in bici, molti me l’hanno chiesto per cui dovremmo anche lì organizzare soprattutto a Vicenza</a:t>
              </a: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0D131D8-2E96-4A61-87F8-421993ABBEF1}"/>
                </a:ext>
              </a:extLst>
            </p:cNvPr>
            <p:cNvSpPr txBox="1"/>
            <p:nvPr/>
          </p:nvSpPr>
          <p:spPr>
            <a:xfrm>
              <a:off x="6687765" y="4007795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26F71065-763F-4F1B-B24F-4B4C4C39F39A}"/>
                </a:ext>
              </a:extLst>
            </p:cNvPr>
            <p:cNvSpPr txBox="1"/>
            <p:nvPr/>
          </p:nvSpPr>
          <p:spPr>
            <a:xfrm rot="10800000">
              <a:off x="10913624" y="5044707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65876E92-97FF-4B8D-9009-C80118990E20}"/>
              </a:ext>
            </a:extLst>
          </p:cNvPr>
          <p:cNvGrpSpPr/>
          <p:nvPr/>
        </p:nvGrpSpPr>
        <p:grpSpPr>
          <a:xfrm>
            <a:off x="80253" y="1080370"/>
            <a:ext cx="4259634" cy="2348630"/>
            <a:chOff x="21887" y="1766848"/>
            <a:chExt cx="4259634" cy="234863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616A6A0F-2ACE-4424-9DB9-A08ACF6B4E68}"/>
                </a:ext>
              </a:extLst>
            </p:cNvPr>
            <p:cNvSpPr txBox="1"/>
            <p:nvPr/>
          </p:nvSpPr>
          <p:spPr>
            <a:xfrm>
              <a:off x="586091" y="2160418"/>
              <a:ext cx="361625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1600" i="1" dirty="0">
                  <a:solidFill>
                    <a:schemeClr val="bg1"/>
                  </a:solidFill>
                </a:rPr>
                <a:t>Sono anche le istituzioni e le pratiche quotidiane meta della mobilità che devono essere impostate per quanto possibile in maniera da agevolare e favorire un cambiamento significativo e virtuoso nei comportamenti 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BEFDFB7-5672-4E5D-8846-DB4F8C697849}"/>
                </a:ext>
              </a:extLst>
            </p:cNvPr>
            <p:cNvSpPr txBox="1"/>
            <p:nvPr/>
          </p:nvSpPr>
          <p:spPr>
            <a:xfrm>
              <a:off x="21887" y="1766848"/>
              <a:ext cx="65580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B0F7E14C-C1E0-49C6-BDF7-86B788E1A9C4}"/>
                </a:ext>
              </a:extLst>
            </p:cNvPr>
            <p:cNvSpPr txBox="1"/>
            <p:nvPr/>
          </p:nvSpPr>
          <p:spPr>
            <a:xfrm rot="10800000">
              <a:off x="3557892" y="2915149"/>
              <a:ext cx="72362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it-IT" sz="7200" i="1" dirty="0">
                  <a:solidFill>
                    <a:schemeClr val="bg1"/>
                  </a:solidFill>
                </a:rPr>
                <a:t>“</a:t>
              </a:r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97AA926-1C78-407D-9FDA-5A0BE8361508}"/>
              </a:ext>
            </a:extLst>
          </p:cNvPr>
          <p:cNvSpPr txBox="1"/>
          <p:nvPr/>
        </p:nvSpPr>
        <p:spPr>
          <a:xfrm>
            <a:off x="-21" y="608894"/>
            <a:ext cx="1219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Abadi" panose="020B0604020202020204" pitchFamily="34" charset="0"/>
              </a:rPr>
              <a:t>Cambiamento dell’organizzazione dei servizi e delle destinazioni</a:t>
            </a:r>
          </a:p>
        </p:txBody>
      </p:sp>
      <p:sp>
        <p:nvSpPr>
          <p:cNvPr id="15" name="Segnaposto piè di pagina 5">
            <a:extLst>
              <a:ext uri="{FF2B5EF4-FFF2-40B4-BE49-F238E27FC236}">
                <a16:creationId xmlns:a16="http://schemas.microsoft.com/office/drawing/2014/main" id="{3CBE2D92-52A6-BC7E-2DA7-09E43E9D982C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5934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9CC1CC-A178-41FB-BBF3-A78A86D6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4244"/>
            <a:ext cx="11491290" cy="5008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b="0" i="0" u="none" strike="noStrike" baseline="0" dirty="0">
                <a:solidFill>
                  <a:srgbClr val="252040"/>
                </a:solidFill>
                <a:latin typeface="Microsoft Sans Serif" panose="020B0604020202020204" pitchFamily="34" charset="0"/>
              </a:rPr>
              <a:t>Nonostante la crescente attenzione nei confronti della 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mobilità sostenibile</a:t>
            </a:r>
            <a:r>
              <a:rPr lang="it-IT" sz="1800" b="0" i="0" u="none" strike="noStrike" baseline="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, </a:t>
            </a:r>
            <a:r>
              <a:rPr lang="it-IT" sz="1800" b="1" i="0" u="none" strike="noStrike" baseline="0" dirty="0">
                <a:solidFill>
                  <a:srgbClr val="252040"/>
                </a:solidFill>
                <a:latin typeface="Microsoft Sans Serif" panose="020B0604020202020204" pitchFamily="34" charset="0"/>
              </a:rPr>
              <a:t>i sistemi dei trasporti </a:t>
            </a:r>
            <a:r>
              <a:rPr lang="it-IT" sz="1800" b="0" i="0" u="none" strike="noStrike" baseline="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(nella complessità</a:t>
            </a:r>
            <a:r>
              <a:rPr lang="it-IT" sz="1800" b="0" i="0" u="none" strike="noStrike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 dei loro segmenti: reti, vettori e ) nono </a:t>
            </a:r>
            <a:r>
              <a:rPr lang="it-IT" sz="1800" b="0" i="0" u="none" strike="noStrike" baseline="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risultano sempre adeguati </a:t>
            </a:r>
            <a:r>
              <a:rPr lang="it-IT" sz="1800" b="0" i="0" u="none" strike="noStrike" baseline="0" dirty="0">
                <a:solidFill>
                  <a:srgbClr val="252040"/>
                </a:solidFill>
                <a:latin typeface="Microsoft Sans Serif" panose="020B0604020202020204" pitchFamily="34" charset="0"/>
              </a:rPr>
              <a:t>a contribuire in modo positivo alla transizione ecologica. </a:t>
            </a:r>
            <a:endParaRPr lang="it-IT" sz="1800" b="0" i="0" u="none" strike="noStrike" baseline="0" dirty="0">
              <a:solidFill>
                <a:srgbClr val="F3D469"/>
              </a:solidFill>
              <a:latin typeface="Microsoft Sans Serif" panose="020B0604020202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F3D469"/>
              </a:solidFill>
              <a:latin typeface="Microsoft Sans Serif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52040"/>
                </a:solidFill>
                <a:latin typeface="Microsoft Sans Serif" panose="020B0604020202020204" pitchFamily="34" charset="0"/>
              </a:rPr>
              <a:t>Le ragioni dell’insostenibilità dell’attuale sistema della mobilità e dei trasporti rinviano a una pluralità di 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fattori: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alla </a:t>
            </a:r>
            <a:r>
              <a:rPr lang="it-IT" sz="1800" b="1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crescente dispersione degli insediamenti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 </a:t>
            </a:r>
            <a:r>
              <a:rPr lang="it-IT" sz="1800" dirty="0">
                <a:solidFill>
                  <a:srgbClr val="252040"/>
                </a:solidFill>
                <a:latin typeface="Microsoft Sans Serif" panose="020B0604020202020204" pitchFamily="34" charset="0"/>
              </a:rPr>
              <a:t>residenziali, produttivi e commerciali sul 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territorio (crescente distanza tra generatori e attrattori)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52040"/>
                </a:solidFill>
                <a:latin typeface="Microsoft Sans Serif" panose="020B0604020202020204" pitchFamily="34" charset="0"/>
              </a:rPr>
              <a:t>e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levato </a:t>
            </a:r>
            <a:r>
              <a:rPr lang="it-IT" sz="1800" b="1" dirty="0" smtClean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traffico di attraversamento </a:t>
            </a:r>
            <a:r>
              <a:rPr lang="it-IT" sz="1800" b="1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dei veicoli </a:t>
            </a:r>
            <a:r>
              <a:rPr lang="it-IT" sz="1800" b="1" dirty="0" smtClean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privati ad alimentazione tradizionale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(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elevata motorizzazione 600/1000 ab. % &lt; Euro 5: 70%)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difficoltà del </a:t>
            </a:r>
            <a:r>
              <a:rPr lang="it-IT" sz="1800" b="1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TPL di servire la domanda 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(per motivi più territoriali e temporali/frequenze/orari/tempi che economici)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dirty="0">
                <a:solidFill>
                  <a:srgbClr val="252040"/>
                </a:solidFill>
                <a:latin typeface="Microsoft Sans Serif" panose="020B0604020202020204" pitchFamily="34" charset="0"/>
              </a:rPr>
              <a:t>n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ecessità di </a:t>
            </a:r>
            <a:r>
              <a:rPr lang="it-IT" sz="1800" b="1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nuove infrastrutture di collegamento 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(soprattutto nelle aree ad elevata attrattività e connettività</a:t>
            </a:r>
            <a:r>
              <a:rPr lang="it-IT" sz="1800" dirty="0" smtClean="0">
                <a:solidFill>
                  <a:srgbClr val="252040"/>
                </a:solidFill>
                <a:latin typeface="Microsoft Sans Serif" panose="020B0604020202020204" pitchFamily="34" charset="0"/>
              </a:rPr>
              <a:t>) in particolare in chiave intermodale</a:t>
            </a:r>
            <a:endParaRPr lang="it-IT" sz="1800" dirty="0">
              <a:solidFill>
                <a:srgbClr val="252040"/>
              </a:solidFill>
              <a:latin typeface="Microsoft Sans Serif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1800" b="0" i="0" u="none" strike="noStrike" baseline="0" dirty="0">
                <a:solidFill>
                  <a:srgbClr val="2B194A"/>
                </a:solidFill>
                <a:latin typeface="Microsoft Sans Serif" panose="020B0604020202020204" pitchFamily="34" charset="0"/>
              </a:rPr>
              <a:t>La </a:t>
            </a:r>
            <a:r>
              <a:rPr lang="it-IT" sz="1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transizione verde </a:t>
            </a:r>
            <a:r>
              <a:rPr lang="it-IT" sz="1800" b="0" i="0" u="none" strike="noStrike" baseline="0" dirty="0">
                <a:solidFill>
                  <a:srgbClr val="2B194A"/>
                </a:solidFill>
                <a:latin typeface="Microsoft Sans Serif" panose="020B0604020202020204" pitchFamily="34" charset="0"/>
              </a:rPr>
              <a:t>non solo non è incompatibile con la crescita economica ma </a:t>
            </a:r>
            <a:r>
              <a:rPr lang="it-IT" sz="18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</a:rPr>
              <a:t>può migliorare gli indicatori di performance produttiva e commerciale</a:t>
            </a:r>
            <a:r>
              <a:rPr lang="it-IT" sz="1800" b="0" i="0" u="none" strike="noStrike" baseline="0" dirty="0">
                <a:solidFill>
                  <a:srgbClr val="2B194A"/>
                </a:solidFill>
                <a:latin typeface="Microsoft Sans Serif" panose="020B0604020202020204" pitchFamily="34" charset="0"/>
              </a:rPr>
              <a:t>. A condizione però di avere una conoscenza dettagliata del sistema di mobilità delle persone, dei lavoratori e delle merci.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5E32E9-2E2F-42CE-9C77-4B7D66D9CC3F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latin typeface="Century Gothic" panose="020B0502020202020204" pitchFamily="34" charset="0"/>
              </a:rPr>
              <a:t>LA MOBILITÀ SOSTENIBILE, I SUOI STRUMENTI E LE SFIDE ATTUALI</a:t>
            </a:r>
          </a:p>
        </p:txBody>
      </p:sp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9D566866-8F61-C5C2-408B-488651CE0F80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4647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C6529538-7F07-415A-A5DE-5FEE61D27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490971"/>
              </p:ext>
            </p:extLst>
          </p:nvPr>
        </p:nvGraphicFramePr>
        <p:xfrm>
          <a:off x="348694" y="1485764"/>
          <a:ext cx="4933003" cy="334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5E9AC1B8-B56B-45F2-86E4-505061877301}"/>
              </a:ext>
            </a:extLst>
          </p:cNvPr>
          <p:cNvSpPr/>
          <p:nvPr/>
        </p:nvSpPr>
        <p:spPr>
          <a:xfrm>
            <a:off x="573931" y="1669784"/>
            <a:ext cx="1188000" cy="1188000"/>
          </a:xfrm>
          <a:prstGeom prst="ellipse">
            <a:avLst/>
          </a:prstGeom>
          <a:solidFill>
            <a:srgbClr val="E30713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03A217D7-11FE-44B2-B3EF-E44EC260AD99}"/>
              </a:ext>
            </a:extLst>
          </p:cNvPr>
          <p:cNvSpPr/>
          <p:nvPr/>
        </p:nvSpPr>
        <p:spPr>
          <a:xfrm>
            <a:off x="2221195" y="1669784"/>
            <a:ext cx="1188000" cy="1188000"/>
          </a:xfrm>
          <a:prstGeom prst="ellipse">
            <a:avLst/>
          </a:prstGeom>
          <a:solidFill>
            <a:srgbClr val="E307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A50E2FD-FD91-4E24-90F8-407E82CDE36F}"/>
              </a:ext>
            </a:extLst>
          </p:cNvPr>
          <p:cNvSpPr/>
          <p:nvPr/>
        </p:nvSpPr>
        <p:spPr>
          <a:xfrm>
            <a:off x="3868459" y="1669784"/>
            <a:ext cx="1188000" cy="1188000"/>
          </a:xfrm>
          <a:prstGeom prst="ellipse">
            <a:avLst/>
          </a:prstGeom>
          <a:solidFill>
            <a:srgbClr val="E307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8F51DF0-F204-4937-A03C-B360FA05A5B4}"/>
              </a:ext>
            </a:extLst>
          </p:cNvPr>
          <p:cNvSpPr txBox="1"/>
          <p:nvPr/>
        </p:nvSpPr>
        <p:spPr>
          <a:xfrm>
            <a:off x="348694" y="3834350"/>
            <a:ext cx="17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Riduzione della mobilità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588B8B8-F5A1-408D-8EC2-FFC70F58B644}"/>
              </a:ext>
            </a:extLst>
          </p:cNvPr>
          <p:cNvSpPr txBox="1"/>
          <p:nvPr/>
        </p:nvSpPr>
        <p:spPr>
          <a:xfrm>
            <a:off x="3596879" y="3834350"/>
            <a:ext cx="1731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Rinnovamento delle flotte aziendali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08F0691-1435-46BE-BBB6-58685020B7DE}"/>
              </a:ext>
            </a:extLst>
          </p:cNvPr>
          <p:cNvSpPr txBox="1"/>
          <p:nvPr/>
        </p:nvSpPr>
        <p:spPr>
          <a:xfrm>
            <a:off x="1957158" y="3785652"/>
            <a:ext cx="17485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Valorizzazione delle alternative </a:t>
            </a:r>
            <a:r>
              <a:rPr lang="it-IT" sz="1600" dirty="0" smtClean="0">
                <a:solidFill>
                  <a:schemeClr val="bg1"/>
                </a:solidFill>
              </a:rPr>
              <a:t>modali e dell’</a:t>
            </a:r>
            <a:r>
              <a:rPr lang="it-IT" sz="1600" dirty="0" err="1" smtClean="0">
                <a:solidFill>
                  <a:schemeClr val="bg1"/>
                </a:solidFill>
              </a:rPr>
              <a:t>intermodalità</a:t>
            </a:r>
            <a:endParaRPr lang="it-IT" sz="1600" dirty="0">
              <a:solidFill>
                <a:schemeClr val="bg1"/>
              </a:solidFill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DF206EAE-C0BB-4F0E-80D1-0096BF577C5F}"/>
              </a:ext>
            </a:extLst>
          </p:cNvPr>
          <p:cNvGrpSpPr/>
          <p:nvPr/>
        </p:nvGrpSpPr>
        <p:grpSpPr>
          <a:xfrm>
            <a:off x="258822" y="4895582"/>
            <a:ext cx="2163824" cy="980015"/>
            <a:chOff x="6523435" y="4963675"/>
            <a:chExt cx="2163824" cy="980015"/>
          </a:xfrm>
        </p:grpSpPr>
        <p:sp>
          <p:nvSpPr>
            <p:cNvPr id="9" name="Parentesi graffa chiusa 8">
              <a:extLst>
                <a:ext uri="{FF2B5EF4-FFF2-40B4-BE49-F238E27FC236}">
                  <a16:creationId xmlns:a16="http://schemas.microsoft.com/office/drawing/2014/main" id="{1EB8BCFF-4DE1-41E5-BB5C-A2BFB972549E}"/>
                </a:ext>
              </a:extLst>
            </p:cNvPr>
            <p:cNvSpPr/>
            <p:nvPr/>
          </p:nvSpPr>
          <p:spPr>
            <a:xfrm rot="16200000">
              <a:off x="7217788" y="4427290"/>
              <a:ext cx="340468" cy="141323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B194A"/>
                </a:solidFill>
              </a:endParaRP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1055A75F-10EC-4816-B744-A9B84DAD538A}"/>
                </a:ext>
              </a:extLst>
            </p:cNvPr>
            <p:cNvSpPr txBox="1"/>
            <p:nvPr/>
          </p:nvSpPr>
          <p:spPr>
            <a:xfrm>
              <a:off x="6523435" y="5420470"/>
              <a:ext cx="216382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2B194A"/>
                  </a:solidFill>
                </a:rPr>
                <a:t>- de-sincronizzazione</a:t>
              </a:r>
            </a:p>
            <a:p>
              <a:r>
                <a:rPr lang="it-IT" sz="1400" dirty="0">
                  <a:solidFill>
                    <a:srgbClr val="2B194A"/>
                  </a:solidFill>
                </a:rPr>
                <a:t>- </a:t>
              </a:r>
              <a:r>
                <a:rPr lang="it-IT" sz="1400" dirty="0" err="1">
                  <a:solidFill>
                    <a:srgbClr val="2B194A"/>
                  </a:solidFill>
                </a:rPr>
                <a:t>smartworking</a:t>
              </a:r>
              <a:r>
                <a:rPr lang="it-IT" sz="1400" dirty="0">
                  <a:solidFill>
                    <a:srgbClr val="2B194A"/>
                  </a:solidFill>
                </a:rPr>
                <a:t> </a:t>
              </a: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66D91ACC-36D2-4F6D-BAEB-B3C4AC48F0C4}"/>
              </a:ext>
            </a:extLst>
          </p:cNvPr>
          <p:cNvGrpSpPr/>
          <p:nvPr/>
        </p:nvGrpSpPr>
        <p:grpSpPr>
          <a:xfrm>
            <a:off x="1998802" y="4895582"/>
            <a:ext cx="1632786" cy="1234788"/>
            <a:chOff x="8263415" y="4963675"/>
            <a:chExt cx="1632786" cy="1234788"/>
          </a:xfrm>
        </p:grpSpPr>
        <p:sp>
          <p:nvSpPr>
            <p:cNvPr id="31" name="Parentesi graffa chiusa 30">
              <a:extLst>
                <a:ext uri="{FF2B5EF4-FFF2-40B4-BE49-F238E27FC236}">
                  <a16:creationId xmlns:a16="http://schemas.microsoft.com/office/drawing/2014/main" id="{F876A427-6AD5-432C-960D-7950F44EF399}"/>
                </a:ext>
              </a:extLst>
            </p:cNvPr>
            <p:cNvSpPr/>
            <p:nvPr/>
          </p:nvSpPr>
          <p:spPr>
            <a:xfrm rot="16200000">
              <a:off x="8915454" y="4427290"/>
              <a:ext cx="340468" cy="141323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B194A"/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4F27D9EE-617E-44CF-B2E3-E7D1977281F8}"/>
                </a:ext>
              </a:extLst>
            </p:cNvPr>
            <p:cNvSpPr txBox="1"/>
            <p:nvPr/>
          </p:nvSpPr>
          <p:spPr>
            <a:xfrm>
              <a:off x="8263415" y="5367466"/>
              <a:ext cx="16327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>
                  <a:solidFill>
                    <a:srgbClr val="2B194A"/>
                  </a:solidFill>
                </a:rPr>
                <a:t>parcheggi interscambio e servizi accessori</a:t>
              </a: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51C68DE-9D2A-44EC-AF3C-C763FAE29E68}"/>
              </a:ext>
            </a:extLst>
          </p:cNvPr>
          <p:cNvGrpSpPr/>
          <p:nvPr/>
        </p:nvGrpSpPr>
        <p:grpSpPr>
          <a:xfrm>
            <a:off x="3747242" y="4880765"/>
            <a:ext cx="1632786" cy="1811129"/>
            <a:chOff x="10011855" y="4948858"/>
            <a:chExt cx="1632786" cy="1811129"/>
          </a:xfrm>
        </p:grpSpPr>
        <p:sp>
          <p:nvSpPr>
            <p:cNvPr id="33" name="Parentesi graffa chiusa 32">
              <a:extLst>
                <a:ext uri="{FF2B5EF4-FFF2-40B4-BE49-F238E27FC236}">
                  <a16:creationId xmlns:a16="http://schemas.microsoft.com/office/drawing/2014/main" id="{C91E44CE-0DB4-4336-A15A-2D5CE69BC391}"/>
                </a:ext>
              </a:extLst>
            </p:cNvPr>
            <p:cNvSpPr/>
            <p:nvPr/>
          </p:nvSpPr>
          <p:spPr>
            <a:xfrm rot="16200000">
              <a:off x="10548240" y="4412473"/>
              <a:ext cx="340468" cy="141323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2B194A"/>
                </a:solidFill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7C94D891-A3E2-4420-91EB-33E9CF953A78}"/>
                </a:ext>
              </a:extLst>
            </p:cNvPr>
            <p:cNvSpPr txBox="1"/>
            <p:nvPr/>
          </p:nvSpPr>
          <p:spPr>
            <a:xfrm>
              <a:off x="10011855" y="5374992"/>
              <a:ext cx="1632786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rgbClr val="2B194A"/>
                  </a:solidFill>
                </a:rPr>
                <a:t>- Aggiornamento tecnologico</a:t>
              </a:r>
            </a:p>
            <a:p>
              <a:r>
                <a:rPr lang="it-IT" sz="1400" dirty="0">
                  <a:solidFill>
                    <a:srgbClr val="2B194A"/>
                  </a:solidFill>
                </a:rPr>
                <a:t>- Monitoraggio e efficientamento gestionale (eventuale shift)</a:t>
              </a: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5C77663-E1C4-4929-A9E6-04ED569FDE00}"/>
              </a:ext>
            </a:extLst>
          </p:cNvPr>
          <p:cNvSpPr txBox="1"/>
          <p:nvPr/>
        </p:nvSpPr>
        <p:spPr>
          <a:xfrm>
            <a:off x="6134099" y="1378198"/>
            <a:ext cx="5667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2B194A"/>
                </a:solidFill>
              </a:rPr>
              <a:t>POLICY AZIENDALE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BF47304-CFF8-41A2-9970-DAEB4BF3B14F}"/>
              </a:ext>
            </a:extLst>
          </p:cNvPr>
          <p:cNvSpPr txBox="1"/>
          <p:nvPr/>
        </p:nvSpPr>
        <p:spPr>
          <a:xfrm>
            <a:off x="5914137" y="2857784"/>
            <a:ext cx="36184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600" i="1" dirty="0">
                <a:solidFill>
                  <a:srgbClr val="2B194A"/>
                </a:solidFill>
              </a:rPr>
              <a:t>Attenzione alle necessità specifiche degli individui in base alle loro caratteristiche e ruoli sociali </a:t>
            </a:r>
            <a:r>
              <a:rPr lang="it-IT" sz="1600" i="1" dirty="0" smtClean="0">
                <a:solidFill>
                  <a:srgbClr val="2B194A"/>
                </a:solidFill>
              </a:rPr>
              <a:t> (interventi cosiddetti «positivamente discriminatori»)</a:t>
            </a:r>
            <a:r>
              <a:rPr lang="it-IT" sz="1600" dirty="0" smtClean="0">
                <a:solidFill>
                  <a:srgbClr val="2B194A"/>
                </a:solidFill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endParaRPr lang="it-IT" sz="1600" dirty="0">
              <a:solidFill>
                <a:srgbClr val="2B194A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it-IT" sz="1600" dirty="0" smtClean="0">
                <a:solidFill>
                  <a:srgbClr val="2B194A"/>
                </a:solidFill>
                <a:sym typeface="Wingdings" panose="05000000000000000000" pitchFamily="2" charset="2"/>
              </a:rPr>
              <a:t>importanza </a:t>
            </a:r>
            <a:r>
              <a:rPr lang="it-IT" sz="1600" dirty="0">
                <a:solidFill>
                  <a:srgbClr val="2B194A"/>
                </a:solidFill>
                <a:sym typeface="Wingdings" panose="05000000000000000000" pitchFamily="2" charset="2"/>
              </a:rPr>
              <a:t>della conoscenza puntuale della popolazione target cui ci si riferisce (es. : dipendenti di genere </a:t>
            </a:r>
            <a:r>
              <a:rPr lang="it-IT" sz="1600" dirty="0" smtClean="0">
                <a:solidFill>
                  <a:srgbClr val="2B194A"/>
                </a:solidFill>
                <a:sym typeface="Wingdings" panose="05000000000000000000" pitchFamily="2" charset="2"/>
              </a:rPr>
              <a:t>femminile, dipendenti che abitano in aree non servite dal TPL…)</a:t>
            </a:r>
            <a:endParaRPr lang="it-IT" sz="1600" dirty="0">
              <a:solidFill>
                <a:srgbClr val="2B194A"/>
              </a:solidFill>
            </a:endParaRP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A01CE872-3BC3-4CB3-9465-62F8B388B438}"/>
              </a:ext>
            </a:extLst>
          </p:cNvPr>
          <p:cNvGrpSpPr/>
          <p:nvPr/>
        </p:nvGrpSpPr>
        <p:grpSpPr>
          <a:xfrm>
            <a:off x="9578901" y="5056842"/>
            <a:ext cx="1740989" cy="1419608"/>
            <a:chOff x="8949774" y="5124056"/>
            <a:chExt cx="1740989" cy="1419608"/>
          </a:xfrm>
          <a:solidFill>
            <a:srgbClr val="2B194A"/>
          </a:solidFill>
        </p:grpSpPr>
        <p:pic>
          <p:nvPicPr>
            <p:cNvPr id="42" name="Elemento grafico 41" descr="Orologio con riempimento a tinta unita">
              <a:extLst>
                <a:ext uri="{FF2B5EF4-FFF2-40B4-BE49-F238E27FC236}">
                  <a16:creationId xmlns:a16="http://schemas.microsoft.com/office/drawing/2014/main" id="{EF414014-A634-414E-ABC3-6433A85AC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49774" y="5238374"/>
              <a:ext cx="914400" cy="914400"/>
            </a:xfrm>
            <a:prstGeom prst="rect">
              <a:avLst/>
            </a:prstGeom>
          </p:spPr>
        </p:pic>
        <p:pic>
          <p:nvPicPr>
            <p:cNvPr id="43" name="Elemento grafico 42" descr="Orologio con riempimento a tinta unita">
              <a:extLst>
                <a:ext uri="{FF2B5EF4-FFF2-40B4-BE49-F238E27FC236}">
                  <a16:creationId xmlns:a16="http://schemas.microsoft.com/office/drawing/2014/main" id="{7E4FCF0C-6893-40AA-A0F9-73C8CAC2F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83814" y="5124056"/>
              <a:ext cx="637827" cy="637827"/>
            </a:xfrm>
            <a:prstGeom prst="rect">
              <a:avLst/>
            </a:prstGeom>
          </p:spPr>
        </p:pic>
        <p:pic>
          <p:nvPicPr>
            <p:cNvPr id="44" name="Elemento grafico 43" descr="Orologio con riempimento a tinta unita">
              <a:extLst>
                <a:ext uri="{FF2B5EF4-FFF2-40B4-BE49-F238E27FC236}">
                  <a16:creationId xmlns:a16="http://schemas.microsoft.com/office/drawing/2014/main" id="{460E0AD7-26D8-476B-8D13-CB2FB1D7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64174" y="5717075"/>
              <a:ext cx="826589" cy="826589"/>
            </a:xfrm>
            <a:prstGeom prst="rect">
              <a:avLst/>
            </a:prstGeom>
          </p:spPr>
        </p:pic>
      </p:grpSp>
      <p:sp>
        <p:nvSpPr>
          <p:cNvPr id="47" name="Freccia circolare in giù 46">
            <a:extLst>
              <a:ext uri="{FF2B5EF4-FFF2-40B4-BE49-F238E27FC236}">
                <a16:creationId xmlns:a16="http://schemas.microsoft.com/office/drawing/2014/main" id="{C4064E3C-376B-4E65-BEB7-A72248D25DD9}"/>
              </a:ext>
            </a:extLst>
          </p:cNvPr>
          <p:cNvSpPr/>
          <p:nvPr/>
        </p:nvSpPr>
        <p:spPr>
          <a:xfrm rot="12702760">
            <a:off x="2986176" y="6356213"/>
            <a:ext cx="705703" cy="279433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B194A"/>
              </a:solidFill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DCADEB8-D464-4490-8A45-D608096DEB22}"/>
              </a:ext>
            </a:extLst>
          </p:cNvPr>
          <p:cNvSpPr txBox="1"/>
          <p:nvPr/>
        </p:nvSpPr>
        <p:spPr>
          <a:xfrm>
            <a:off x="6483481" y="5428305"/>
            <a:ext cx="2708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i="1" dirty="0">
                <a:solidFill>
                  <a:srgbClr val="2B194A"/>
                </a:solidFill>
              </a:rPr>
              <a:t>Flessibilizzazione orari</a:t>
            </a:r>
          </a:p>
        </p:txBody>
      </p:sp>
      <p:pic>
        <p:nvPicPr>
          <p:cNvPr id="66" name="Immagine 65">
            <a:extLst>
              <a:ext uri="{FF2B5EF4-FFF2-40B4-BE49-F238E27FC236}">
                <a16:creationId xmlns:a16="http://schemas.microsoft.com/office/drawing/2014/main" id="{2BC5A7FF-5C55-407C-BD3E-4847300D0DB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61" y="2539236"/>
            <a:ext cx="1937952" cy="1948444"/>
          </a:xfrm>
          <a:prstGeom prst="rect">
            <a:avLst/>
          </a:prstGeom>
          <a:solidFill>
            <a:schemeClr val="bg1">
              <a:alpha val="46000"/>
            </a:schemeClr>
          </a:solidFill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73A91207-1EEB-4ABB-8FEE-F9635F3DC157}"/>
              </a:ext>
            </a:extLst>
          </p:cNvPr>
          <p:cNvSpPr/>
          <p:nvPr/>
        </p:nvSpPr>
        <p:spPr>
          <a:xfrm>
            <a:off x="0" y="-436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latin typeface="Century Gothic" panose="020B0502020202020204" pitchFamily="34" charset="0"/>
              </a:rPr>
              <a:t>INTERVENTI POTENZIALI O IN ATTO NEL TERRITORIO VICENTINO </a:t>
            </a:r>
          </a:p>
        </p:txBody>
      </p:sp>
      <p:sp>
        <p:nvSpPr>
          <p:cNvPr id="35" name="Segnaposto piè di pagina 5">
            <a:extLst>
              <a:ext uri="{FF2B5EF4-FFF2-40B4-BE49-F238E27FC236}">
                <a16:creationId xmlns:a16="http://schemas.microsoft.com/office/drawing/2014/main" id="{D681A5FF-5079-D090-0D69-BF4FCD7D11E8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5146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po 58">
            <a:extLst>
              <a:ext uri="{FF2B5EF4-FFF2-40B4-BE49-F238E27FC236}">
                <a16:creationId xmlns:a16="http://schemas.microsoft.com/office/drawing/2014/main" id="{882CC2BF-B84C-4FA1-9264-029DC793F503}"/>
              </a:ext>
            </a:extLst>
          </p:cNvPr>
          <p:cNvGrpSpPr/>
          <p:nvPr/>
        </p:nvGrpSpPr>
        <p:grpSpPr>
          <a:xfrm>
            <a:off x="7748136" y="2466767"/>
            <a:ext cx="3840543" cy="1253462"/>
            <a:chOff x="7748136" y="2466767"/>
            <a:chExt cx="3840543" cy="1253462"/>
          </a:xfrm>
          <a:solidFill>
            <a:srgbClr val="0A4F91"/>
          </a:solidFill>
        </p:grpSpPr>
        <p:sp>
          <p:nvSpPr>
            <p:cNvPr id="56" name="Triangolo rettangolo 55">
              <a:extLst>
                <a:ext uri="{FF2B5EF4-FFF2-40B4-BE49-F238E27FC236}">
                  <a16:creationId xmlns:a16="http://schemas.microsoft.com/office/drawing/2014/main" id="{E1E87A0A-E43E-4EF9-BBA8-C514BCE9845D}"/>
                </a:ext>
              </a:extLst>
            </p:cNvPr>
            <p:cNvSpPr/>
            <p:nvPr/>
          </p:nvSpPr>
          <p:spPr>
            <a:xfrm flipH="1">
              <a:off x="7748136" y="2513169"/>
              <a:ext cx="3840543" cy="1015547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3AB80959-FEB2-4224-B1FC-F2A0472C7FE3}"/>
                </a:ext>
              </a:extLst>
            </p:cNvPr>
            <p:cNvGrpSpPr/>
            <p:nvPr/>
          </p:nvGrpSpPr>
          <p:grpSpPr>
            <a:xfrm>
              <a:off x="7839607" y="2466767"/>
              <a:ext cx="3723149" cy="1253462"/>
              <a:chOff x="7839607" y="2466767"/>
              <a:chExt cx="3723149" cy="1253462"/>
            </a:xfrm>
            <a:grpFill/>
          </p:grpSpPr>
          <p:pic>
            <p:nvPicPr>
              <p:cNvPr id="47" name="Elemento grafico 46" descr="Gattonare con riempimento a tinta unita">
                <a:extLst>
                  <a:ext uri="{FF2B5EF4-FFF2-40B4-BE49-F238E27FC236}">
                    <a16:creationId xmlns:a16="http://schemas.microsoft.com/office/drawing/2014/main" id="{3AA07449-4FDE-4F90-864B-379DE9BD2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06855" y="2656776"/>
                <a:ext cx="1030532" cy="1030532"/>
              </a:xfrm>
              <a:prstGeom prst="rect">
                <a:avLst/>
              </a:prstGeom>
            </p:spPr>
          </p:pic>
          <p:pic>
            <p:nvPicPr>
              <p:cNvPr id="49" name="Elemento grafico 48" descr="Camminare con riempimento a tinta unita">
                <a:extLst>
                  <a:ext uri="{FF2B5EF4-FFF2-40B4-BE49-F238E27FC236}">
                    <a16:creationId xmlns:a16="http://schemas.microsoft.com/office/drawing/2014/main" id="{18486C54-6966-4E40-B6ED-CC1B25037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668408" y="2466767"/>
                <a:ext cx="1108354" cy="1108354"/>
              </a:xfrm>
              <a:prstGeom prst="rect">
                <a:avLst/>
              </a:prstGeom>
            </p:spPr>
          </p:pic>
          <p:pic>
            <p:nvPicPr>
              <p:cNvPr id="51" name="Elemento grafico 50" descr="Neonato che gattona con riempimento a tinta unita">
                <a:extLst>
                  <a:ext uri="{FF2B5EF4-FFF2-40B4-BE49-F238E27FC236}">
                    <a16:creationId xmlns:a16="http://schemas.microsoft.com/office/drawing/2014/main" id="{AD151843-B7EB-426D-9A94-CD7C90D38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39607" y="2807710"/>
                <a:ext cx="912519" cy="912519"/>
              </a:xfrm>
              <a:prstGeom prst="rect">
                <a:avLst/>
              </a:prstGeom>
            </p:spPr>
          </p:pic>
          <p:pic>
            <p:nvPicPr>
              <p:cNvPr id="55" name="Elemento grafico 54" descr="Mano aperta con pianta con riempimento a tinta unita">
                <a:extLst>
                  <a:ext uri="{FF2B5EF4-FFF2-40B4-BE49-F238E27FC236}">
                    <a16:creationId xmlns:a16="http://schemas.microsoft.com/office/drawing/2014/main" id="{0C279FB4-E294-41E6-A158-92225F2FD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648356" y="2563743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1BB8207-B28D-406C-B36C-C3C1906F8F88}"/>
              </a:ext>
            </a:extLst>
          </p:cNvPr>
          <p:cNvSpPr/>
          <p:nvPr/>
        </p:nvSpPr>
        <p:spPr>
          <a:xfrm>
            <a:off x="125112" y="1566291"/>
            <a:ext cx="4621697" cy="9082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latin typeface="Abadi" panose="020B0604020104020204" pitchFamily="34" charset="0"/>
              </a:rPr>
              <a:t>MOBILITY MANAGEMENT DI DISTRETTO</a:t>
            </a:r>
          </a:p>
          <a:p>
            <a:pPr algn="ctr"/>
            <a:r>
              <a:rPr lang="it-IT" sz="1400" dirty="0">
                <a:latin typeface="Abadi" panose="020B0604020104020204" pitchFamily="34" charset="0"/>
              </a:rPr>
              <a:t>ruolo della collaborazione tra aziende del territorio</a:t>
            </a:r>
          </a:p>
        </p:txBody>
      </p:sp>
      <p:pic>
        <p:nvPicPr>
          <p:cNvPr id="35" name="Elemento grafico 34" descr="Connessioni con riempimento a tinta unita">
            <a:extLst>
              <a:ext uri="{FF2B5EF4-FFF2-40B4-BE49-F238E27FC236}">
                <a16:creationId xmlns:a16="http://schemas.microsoft.com/office/drawing/2014/main" id="{4BE4B03B-8274-4A88-A819-F6DA03A66C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1885" y="2767125"/>
            <a:ext cx="1246069" cy="1246069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2E5C91BE-A778-4270-AF87-90AEC4E4E005}"/>
              </a:ext>
            </a:extLst>
          </p:cNvPr>
          <p:cNvGrpSpPr/>
          <p:nvPr/>
        </p:nvGrpSpPr>
        <p:grpSpPr>
          <a:xfrm>
            <a:off x="762992" y="2961288"/>
            <a:ext cx="1318377" cy="1289244"/>
            <a:chOff x="1221854" y="2859345"/>
            <a:chExt cx="1590071" cy="1590072"/>
          </a:xfrm>
          <a:solidFill>
            <a:srgbClr val="0A4F91"/>
          </a:solidFill>
        </p:grpSpPr>
        <p:pic>
          <p:nvPicPr>
            <p:cNvPr id="7" name="Elemento grafico 6" descr="Connessioni con riempimento a tinta unita">
              <a:extLst>
                <a:ext uri="{FF2B5EF4-FFF2-40B4-BE49-F238E27FC236}">
                  <a16:creationId xmlns:a16="http://schemas.microsoft.com/office/drawing/2014/main" id="{B2BEFE33-25CE-4403-A0E0-0E7A91DE0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40008" y="3577500"/>
              <a:ext cx="871917" cy="871917"/>
            </a:xfrm>
            <a:prstGeom prst="rect">
              <a:avLst/>
            </a:prstGeom>
          </p:spPr>
        </p:pic>
        <p:pic>
          <p:nvPicPr>
            <p:cNvPr id="36" name="Elemento grafico 35" descr="Connessioni con riempimento a tinta unita">
              <a:extLst>
                <a:ext uri="{FF2B5EF4-FFF2-40B4-BE49-F238E27FC236}">
                  <a16:creationId xmlns:a16="http://schemas.microsoft.com/office/drawing/2014/main" id="{98FD901A-F30D-424A-85BE-00DEC3B47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21854" y="2859345"/>
              <a:ext cx="1154113" cy="1154113"/>
            </a:xfrm>
            <a:prstGeom prst="rect">
              <a:avLst/>
            </a:prstGeom>
          </p:spPr>
        </p:pic>
      </p:grpSp>
      <p:sp>
        <p:nvSpPr>
          <p:cNvPr id="13" name="Ovale 12">
            <a:extLst>
              <a:ext uri="{FF2B5EF4-FFF2-40B4-BE49-F238E27FC236}">
                <a16:creationId xmlns:a16="http://schemas.microsoft.com/office/drawing/2014/main" id="{BBEF050E-6CCA-48CB-A18B-63CBDDE612BE}"/>
              </a:ext>
            </a:extLst>
          </p:cNvPr>
          <p:cNvSpPr/>
          <p:nvPr/>
        </p:nvSpPr>
        <p:spPr>
          <a:xfrm rot="21014713">
            <a:off x="52062" y="2685160"/>
            <a:ext cx="3850072" cy="1520469"/>
          </a:xfrm>
          <a:prstGeom prst="ellipse">
            <a:avLst/>
          </a:prstGeom>
          <a:noFill/>
          <a:ln>
            <a:solidFill>
              <a:srgbClr val="2B194A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99FCD664-36B2-4224-9431-29BCA6252AB4}"/>
              </a:ext>
            </a:extLst>
          </p:cNvPr>
          <p:cNvSpPr/>
          <p:nvPr/>
        </p:nvSpPr>
        <p:spPr>
          <a:xfrm>
            <a:off x="125112" y="4416241"/>
            <a:ext cx="4621697" cy="9082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GRUPPI DIRIGENTI (pubblici e non) </a:t>
            </a:r>
            <a:r>
              <a:rPr lang="it-IT" sz="1600" dirty="0"/>
              <a:t>Importanza dell’impegno nello spingere in questa direzione</a:t>
            </a:r>
            <a:endParaRPr lang="it-IT" sz="2000" dirty="0"/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48A65B91-09D7-45D8-BF10-843EEFC26FEF}"/>
              </a:ext>
            </a:extLst>
          </p:cNvPr>
          <p:cNvGrpSpPr/>
          <p:nvPr/>
        </p:nvGrpSpPr>
        <p:grpSpPr>
          <a:xfrm>
            <a:off x="1657021" y="5411576"/>
            <a:ext cx="1193360" cy="1711581"/>
            <a:chOff x="1657021" y="5411576"/>
            <a:chExt cx="1193360" cy="1711581"/>
          </a:xfrm>
        </p:grpSpPr>
        <p:pic>
          <p:nvPicPr>
            <p:cNvPr id="23" name="Elemento grafico 22" descr="Mano aperta con riempimento a tinta unita">
              <a:extLst>
                <a:ext uri="{FF2B5EF4-FFF2-40B4-BE49-F238E27FC236}">
                  <a16:creationId xmlns:a16="http://schemas.microsoft.com/office/drawing/2014/main" id="{A97F8FB3-6AEE-4645-AD62-30F55C2C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57021" y="5929797"/>
              <a:ext cx="1193360" cy="1193360"/>
            </a:xfrm>
            <a:prstGeom prst="rect">
              <a:avLst/>
            </a:prstGeom>
          </p:spPr>
        </p:pic>
        <p:pic>
          <p:nvPicPr>
            <p:cNvPr id="26" name="Elemento grafico 25" descr="Brindisi con riempimento a tinta unita">
              <a:extLst>
                <a:ext uri="{FF2B5EF4-FFF2-40B4-BE49-F238E27FC236}">
                  <a16:creationId xmlns:a16="http://schemas.microsoft.com/office/drawing/2014/main" id="{EF35EB42-46CB-444C-AC09-DDD54EBC6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00520" y="5411576"/>
              <a:ext cx="914400" cy="914400"/>
            </a:xfrm>
            <a:prstGeom prst="rect">
              <a:avLst/>
            </a:prstGeom>
          </p:spPr>
        </p:pic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447F6FEC-E730-42BA-9DF3-BC985AF7E5F5}"/>
              </a:ext>
            </a:extLst>
          </p:cNvPr>
          <p:cNvGrpSpPr/>
          <p:nvPr/>
        </p:nvGrpSpPr>
        <p:grpSpPr>
          <a:xfrm>
            <a:off x="4059153" y="2594701"/>
            <a:ext cx="2917460" cy="1549897"/>
            <a:chOff x="4059153" y="2594701"/>
            <a:chExt cx="2917460" cy="1549897"/>
          </a:xfrm>
        </p:grpSpPr>
        <p:sp>
          <p:nvSpPr>
            <p:cNvPr id="40" name="Parentesi graffa aperta 39">
              <a:extLst>
                <a:ext uri="{FF2B5EF4-FFF2-40B4-BE49-F238E27FC236}">
                  <a16:creationId xmlns:a16="http://schemas.microsoft.com/office/drawing/2014/main" id="{4148F347-0AFB-4E59-8745-5BE17E3719A1}"/>
                </a:ext>
              </a:extLst>
            </p:cNvPr>
            <p:cNvSpPr/>
            <p:nvPr/>
          </p:nvSpPr>
          <p:spPr>
            <a:xfrm>
              <a:off x="4059153" y="2650984"/>
              <a:ext cx="163015" cy="1434633"/>
            </a:xfrm>
            <a:prstGeom prst="leftBrace">
              <a:avLst/>
            </a:prstGeom>
            <a:ln>
              <a:solidFill>
                <a:srgbClr val="0A4F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2B194A"/>
                </a:solidFill>
              </a:endParaRP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89F8E693-B2FE-40FD-A9F8-5F38C381A940}"/>
                </a:ext>
              </a:extLst>
            </p:cNvPr>
            <p:cNvSpPr txBox="1"/>
            <p:nvPr/>
          </p:nvSpPr>
          <p:spPr>
            <a:xfrm>
              <a:off x="4376973" y="2594701"/>
              <a:ext cx="25996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i="1" dirty="0">
                  <a:solidFill>
                    <a:srgbClr val="2B194A"/>
                  </a:solidFill>
                </a:rPr>
                <a:t>Raccolta dati e condivisione informazioni 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6034013D-3453-43B3-9AB7-311B102FB289}"/>
                </a:ext>
              </a:extLst>
            </p:cNvPr>
            <p:cNvSpPr txBox="1"/>
            <p:nvPr/>
          </p:nvSpPr>
          <p:spPr>
            <a:xfrm>
              <a:off x="4375092" y="3109025"/>
              <a:ext cx="25996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i="1" dirty="0">
                  <a:solidFill>
                    <a:srgbClr val="2B194A"/>
                  </a:solidFill>
                </a:rPr>
                <a:t>Dati comparabili per la pianificazione trasversale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F386C125-1D7C-421A-B802-40F933989AE6}"/>
                </a:ext>
              </a:extLst>
            </p:cNvPr>
            <p:cNvSpPr txBox="1"/>
            <p:nvPr/>
          </p:nvSpPr>
          <p:spPr>
            <a:xfrm>
              <a:off x="4375092" y="3621378"/>
              <a:ext cx="25996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i="1" dirty="0">
                  <a:solidFill>
                    <a:srgbClr val="2B194A"/>
                  </a:solidFill>
                </a:rPr>
                <a:t>Istituzionalizzazione della figura del MM</a:t>
              </a:r>
            </a:p>
          </p:txBody>
        </p:sp>
      </p:grpSp>
      <p:sp>
        <p:nvSpPr>
          <p:cNvPr id="45" name="Parentesi graffa aperta 44">
            <a:extLst>
              <a:ext uri="{FF2B5EF4-FFF2-40B4-BE49-F238E27FC236}">
                <a16:creationId xmlns:a16="http://schemas.microsoft.com/office/drawing/2014/main" id="{5D8A2FB3-6075-44D2-ABA7-D16ADEA78867}"/>
              </a:ext>
            </a:extLst>
          </p:cNvPr>
          <p:cNvSpPr/>
          <p:nvPr/>
        </p:nvSpPr>
        <p:spPr>
          <a:xfrm rot="10800000">
            <a:off x="6748375" y="1623992"/>
            <a:ext cx="474858" cy="4244784"/>
          </a:xfrm>
          <a:prstGeom prst="leftBrace">
            <a:avLst/>
          </a:prstGeom>
          <a:ln w="28575">
            <a:solidFill>
              <a:srgbClr val="0A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B194A"/>
              </a:solidFill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B9186BB-395F-4105-A6C2-F4501ACA8BBB}"/>
              </a:ext>
            </a:extLst>
          </p:cNvPr>
          <p:cNvSpPr txBox="1"/>
          <p:nvPr/>
        </p:nvSpPr>
        <p:spPr>
          <a:xfrm>
            <a:off x="7681588" y="1245020"/>
            <a:ext cx="33923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B194A"/>
                </a:solidFill>
                <a:latin typeface="Abadi" panose="020B0604020104020204" pitchFamily="34" charset="0"/>
              </a:rPr>
              <a:t>CAMBIAMENTO GENERAZIONALE DA ACCOMPAGNARE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BDFF61E-AF48-48E3-BAFD-D644977D639D}"/>
              </a:ext>
            </a:extLst>
          </p:cNvPr>
          <p:cNvSpPr txBox="1"/>
          <p:nvPr/>
        </p:nvSpPr>
        <p:spPr>
          <a:xfrm>
            <a:off x="7713207" y="4250532"/>
            <a:ext cx="3392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B194A"/>
                </a:solidFill>
                <a:latin typeface="Abadi" panose="020B0604020104020204" pitchFamily="34" charset="0"/>
              </a:rPr>
              <a:t>RUOLO DEI CORPI INTERMEDI</a:t>
            </a:r>
          </a:p>
        </p:txBody>
      </p:sp>
      <p:pic>
        <p:nvPicPr>
          <p:cNvPr id="62" name="Elemento grafico 61" descr="Stretta di mano con riempimento a tinta unita">
            <a:extLst>
              <a:ext uri="{FF2B5EF4-FFF2-40B4-BE49-F238E27FC236}">
                <a16:creationId xmlns:a16="http://schemas.microsoft.com/office/drawing/2014/main" id="{2DF9D1FB-C824-4341-8BF3-24693A5709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70134" y="5177135"/>
            <a:ext cx="1470918" cy="1470918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21B301EF-FE60-4AEF-8C23-502C714224D4}"/>
              </a:ext>
            </a:extLst>
          </p:cNvPr>
          <p:cNvSpPr/>
          <p:nvPr/>
        </p:nvSpPr>
        <p:spPr>
          <a:xfrm>
            <a:off x="0" y="637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latin typeface="Century Gothic" panose="020B0502020202020204" pitchFamily="34" charset="0"/>
              </a:rPr>
              <a:t>ASPETTATIVE</a:t>
            </a:r>
          </a:p>
          <a:p>
            <a:r>
              <a:rPr lang="it-I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</a:t>
            </a:r>
            <a:r>
              <a:rPr lang="it-IT" sz="2400" dirty="0">
                <a:solidFill>
                  <a:schemeClr val="bg1"/>
                </a:solidFill>
                <a:latin typeface="Abadi" panose="020B0604020202020204" pitchFamily="34" charset="0"/>
              </a:rPr>
              <a:t>uali leve per cambiare il presente</a:t>
            </a: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372A9B62-8392-7D73-CCD9-15DED0A3D90B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  <p:pic>
        <p:nvPicPr>
          <p:cNvPr id="33" name="Immagine 14">
            <a:extLst>
              <a:ext uri="{FF2B5EF4-FFF2-40B4-BE49-F238E27FC236}">
                <a16:creationId xmlns:a16="http://schemas.microsoft.com/office/drawing/2014/main" id="{61065A66-034A-8A2F-3DE8-5E413A0551F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0" r="8457"/>
          <a:stretch/>
        </p:blipFill>
        <p:spPr>
          <a:xfrm>
            <a:off x="10430811" y="5279751"/>
            <a:ext cx="1349490" cy="1265687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89DC637-048B-0927-A59C-9996B592AD16}"/>
              </a:ext>
            </a:extLst>
          </p:cNvPr>
          <p:cNvSpPr txBox="1"/>
          <p:nvPr/>
        </p:nvSpPr>
        <p:spPr>
          <a:xfrm>
            <a:off x="9409381" y="4985133"/>
            <a:ext cx="3392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2B194A"/>
                </a:solidFill>
                <a:latin typeface="Abadi" panose="020B0604020104020204" pitchFamily="34" charset="0"/>
              </a:rPr>
              <a:t>Esempio chiave di VELOCE</a:t>
            </a:r>
          </a:p>
        </p:txBody>
      </p:sp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4E544938-7F73-1A80-0671-ED7A81F2234A}"/>
              </a:ext>
            </a:extLst>
          </p:cNvPr>
          <p:cNvSpPr/>
          <p:nvPr/>
        </p:nvSpPr>
        <p:spPr>
          <a:xfrm>
            <a:off x="9545899" y="5688300"/>
            <a:ext cx="580065" cy="482993"/>
          </a:xfrm>
          <a:prstGeom prst="rightArrow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1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37" grpId="0" animBg="1"/>
      <p:bldP spid="45" grpId="0" animBg="1"/>
      <p:bldP spid="53" grpId="0"/>
      <p:bldP spid="60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  Description automatically generated">
            <a:extLst>
              <a:ext uri="{FF2B5EF4-FFF2-40B4-BE49-F238E27FC236}">
                <a16:creationId xmlns:a16="http://schemas.microsoft.com/office/drawing/2014/main" id="{0B8051B0-B974-CD4E-AD56-6EA285088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ACCAF0-4F50-A2C5-7BE2-46B7B94FD3C6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15807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56C5F-1990-4410-A53C-2D8CDE05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0886"/>
            <a:ext cx="9144000" cy="2033114"/>
          </a:xfrm>
        </p:spPr>
        <p:txBody>
          <a:bodyPr>
            <a:normAutofit/>
          </a:bodyPr>
          <a:lstStyle/>
          <a:p>
            <a:pPr algn="l"/>
            <a:r>
              <a:rPr lang="it-IT" sz="4400" b="1" dirty="0">
                <a:solidFill>
                  <a:srgbClr val="0A4F91"/>
                </a:solidFill>
                <a:latin typeface="Century Gothic" panose="020B0502020202020204" pitchFamily="34" charset="0"/>
              </a:rPr>
              <a:t>Grazie dell’attenzione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358A44-6A25-4A95-B30D-80B096EFF1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98" y="6050710"/>
            <a:ext cx="1076991" cy="7619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244E5D-8D70-46E3-9519-D0936730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53" y="6052456"/>
            <a:ext cx="751709" cy="751709"/>
          </a:xfrm>
          <a:prstGeom prst="rect">
            <a:avLst/>
          </a:prstGeom>
        </p:spPr>
      </p:pic>
      <p:pic>
        <p:nvPicPr>
          <p:cNvPr id="10" name="Immagine 9" descr="Immagine che contiene testo, clipart  Descrizione generata automaticamente">
            <a:extLst>
              <a:ext uri="{FF2B5EF4-FFF2-40B4-BE49-F238E27FC236}">
                <a16:creationId xmlns:a16="http://schemas.microsoft.com/office/drawing/2014/main" id="{B1E4D477-8379-4481-97C1-196BDC42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9" y="6062747"/>
            <a:ext cx="2429521" cy="7517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0D1589E-0C08-461E-849D-6530EE8BAC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24" y="6114503"/>
            <a:ext cx="1959094" cy="65866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F8D749-2225-4BC2-8260-C52B3DBA74BA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Immagine che contiene testo  Descrizione generata automaticamente">
            <a:extLst>
              <a:ext uri="{FF2B5EF4-FFF2-40B4-BE49-F238E27FC236}">
                <a16:creationId xmlns:a16="http://schemas.microsoft.com/office/drawing/2014/main" id="{10B4D9B0-1E92-4212-8C4F-9276C3855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9" y="5865955"/>
            <a:ext cx="1771650" cy="952500"/>
          </a:xfrm>
          <a:prstGeom prst="rect">
            <a:avLst/>
          </a:prstGeom>
        </p:spPr>
      </p:pic>
      <p:pic>
        <p:nvPicPr>
          <p:cNvPr id="7" name="Immagine 6" descr="Immagine che contiene testo, clipart  Descrizione generata automaticamente">
            <a:extLst>
              <a:ext uri="{FF2B5EF4-FFF2-40B4-BE49-F238E27FC236}">
                <a16:creationId xmlns:a16="http://schemas.microsoft.com/office/drawing/2014/main" id="{87D5A682-0FFD-4293-A768-2C8A480CB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-10886"/>
            <a:ext cx="2394857" cy="965795"/>
          </a:xfrm>
          <a:prstGeom prst="rect">
            <a:avLst/>
          </a:prstGeom>
        </p:spPr>
      </p:pic>
      <p:sp>
        <p:nvSpPr>
          <p:cNvPr id="13" name="Sottotitolo 2">
            <a:extLst>
              <a:ext uri="{FF2B5EF4-FFF2-40B4-BE49-F238E27FC236}">
                <a16:creationId xmlns:a16="http://schemas.microsoft.com/office/drawing/2014/main" id="{73A3A06D-2EDC-49D5-BC62-FA49F10B4F4B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2370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dirty="0">
                <a:latin typeface="Century Gothic" panose="020B0502020202020204" pitchFamily="34" charset="0"/>
              </a:rPr>
              <a:t>Contatti</a:t>
            </a:r>
          </a:p>
          <a:p>
            <a:pPr algn="l"/>
            <a:r>
              <a:rPr lang="it-IT" sz="1800" dirty="0">
                <a:solidFill>
                  <a:srgbClr val="26214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/>
              </a:rPr>
              <a:t>cemtet@unimib.it</a:t>
            </a:r>
            <a:endParaRPr lang="it-IT" sz="1800" dirty="0">
              <a:solidFill>
                <a:srgbClr val="26214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it-IT" sz="1800" u="sng" dirty="0">
                <a:solidFill>
                  <a:srgbClr val="26214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9"/>
              </a:rPr>
              <a:t>info@sisterpomos.it</a:t>
            </a:r>
            <a:endParaRPr lang="it-IT" sz="1800" dirty="0">
              <a:solidFill>
                <a:srgbClr val="26214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A6C67A-37B6-48E1-9C12-31D3124B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3" y="1187450"/>
            <a:ext cx="7160867" cy="53657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Attività di ricerca condotta tra </a:t>
            </a:r>
            <a:r>
              <a:rPr lang="it-IT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agosto e ottobre 2021 </a:t>
            </a: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 incarico di FAIV.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Coordinamento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Prof. Fabio Massimo Frattale Mascioli – Università La Sapienza Roma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Prof. Matteo Colleoni – Università di Milano Bicocca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Gruppo </a:t>
            </a:r>
            <a:r>
              <a:rPr lang="it-IT" sz="1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 lavoro tecnico</a:t>
            </a: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Dott. Marco London (SIS.TER. POMOS </a:t>
            </a:r>
            <a:r>
              <a:rPr lang="it-IT" sz="1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srl</a:t>
            </a: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Università La Sapienza di Roma)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Arch. Pian. Massimiliano Roda (SIS.TER. POMOS </a:t>
            </a:r>
            <a:r>
              <a:rPr lang="it-IT" sz="1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srl</a:t>
            </a: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- Università La Sapienza di Roma)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Dott. Simone Caiello (CEMTET - Università degli Studi di Milano-Bicocca)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Dott.ssa Sarah Taranto (BASE - Università degli Studi di Milano-Bicocca)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Prof. Mario Boffi (CEMTET - Università degli Studi di Milano-Bicocca)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095E98-035E-4D52-8851-CA1BEA418613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b="1" dirty="0">
                <a:latin typeface="Century Gothic" panose="020B0502020202020204" pitchFamily="34" charset="0"/>
              </a:rPr>
              <a:t>La ricerca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86E1A7-1828-4174-90A7-7A75862E7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7" t="57198" r="29837"/>
          <a:stretch/>
        </p:blipFill>
        <p:spPr>
          <a:xfrm>
            <a:off x="254000" y="1234450"/>
            <a:ext cx="3638870" cy="5213771"/>
          </a:xfrm>
          <a:prstGeom prst="rect">
            <a:avLst/>
          </a:prstGeom>
          <a:ln>
            <a:solidFill>
              <a:srgbClr val="0A4F91"/>
            </a:solidFill>
          </a:ln>
        </p:spPr>
      </p:pic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id="{B087AE92-CA04-453C-B130-1DBE201B6669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37575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A6C67A-37B6-48E1-9C12-31D3124B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3" y="1187450"/>
            <a:ext cx="7160867" cy="53657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Finalità della ricerca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Elaborare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 </a:t>
            </a: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documento di supporto all’analisi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 PUMS e delle sue conseguenze </a:t>
            </a:r>
            <a:r>
              <a:rPr lang="it-IT" sz="1800" u="sng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organizzative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 </a:t>
            </a:r>
            <a:r>
              <a:rPr lang="it-IT" sz="1800" u="sng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operative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sulla mobilità del sistema locale delle piccole e medie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imprese vicentine</a:t>
            </a:r>
            <a:endParaRPr lang="it-IT" sz="18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Migliorare </a:t>
            </a: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direttamente la mobilità nelle imprese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(in qualità di importanti </a:t>
            </a:r>
            <a:r>
              <a:rPr lang="it-IT" sz="1800" u="sng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attrattori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mobilità delle persone e </a:t>
            </a:r>
            <a:r>
              <a:rPr lang="it-IT" sz="1800" u="sng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generatori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di mobilità delle merci) e </a:t>
            </a: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indirettamente la mobilità nel sistema </a:t>
            </a: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territoriale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cui le imprese operano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Contribuire all’obiettivo del PUMS di proporre uno </a:t>
            </a: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strumento per le politiche e gli interventi integrati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finalizzato alla creazione di un </a:t>
            </a:r>
            <a:r>
              <a:rPr lang="it-IT" sz="1800" u="sng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sistema socio-economico e territoriale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delle infrastrutture e della mobilità sostenibili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095E98-035E-4D52-8851-CA1BEA418613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b="1" dirty="0">
                <a:latin typeface="Century Gothic" panose="020B0502020202020204" pitchFamily="34" charset="0"/>
              </a:rPr>
              <a:t>La </a:t>
            </a:r>
            <a:r>
              <a:rPr lang="it-IT" sz="4400" b="1" dirty="0" smtClean="0">
                <a:latin typeface="Century Gothic" panose="020B0502020202020204" pitchFamily="34" charset="0"/>
              </a:rPr>
              <a:t>ricerca: finalità</a:t>
            </a:r>
            <a:endParaRPr lang="it-IT" sz="4400" b="1" dirty="0"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86E1A7-1828-4174-90A7-7A75862E7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7" t="57198" r="29837"/>
          <a:stretch/>
        </p:blipFill>
        <p:spPr>
          <a:xfrm>
            <a:off x="254000" y="1234450"/>
            <a:ext cx="3638870" cy="5213771"/>
          </a:xfrm>
          <a:prstGeom prst="rect">
            <a:avLst/>
          </a:prstGeom>
          <a:ln>
            <a:solidFill>
              <a:srgbClr val="0A4F91"/>
            </a:solidFill>
          </a:ln>
        </p:spPr>
      </p:pic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id="{B087AE92-CA04-453C-B130-1DBE201B6669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34889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A6C67A-37B6-48E1-9C12-31D3124B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383" y="1187450"/>
            <a:ext cx="7160867" cy="53657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Metodo, tecniche e unità di analisi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Metodi quantitativi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(dati secondari di fonte statistica ufficiale) e tecniche di analisi GIS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Metodi qualitativi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interviste a rappresentanti degli enti territoriali e locali, delle associazioni e delle imprese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Unità </a:t>
            </a:r>
            <a:r>
              <a:rPr lang="it-IT" sz="18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 analisi: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provincia di Vicenza, </a:t>
            </a:r>
            <a:r>
              <a:rPr lang="it-IT" sz="1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istema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cale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del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Lavoro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comune (con particolare attenzione all’area </a:t>
            </a:r>
            <a:r>
              <a:rPr lang="it-IT" sz="1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vasta gravitante sul capoluogo di provincia)</a:t>
            </a: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it-IT" sz="1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095E98-035E-4D52-8851-CA1BEA418613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b="1" dirty="0">
                <a:latin typeface="Century Gothic" panose="020B0502020202020204" pitchFamily="34" charset="0"/>
              </a:rPr>
              <a:t>La </a:t>
            </a:r>
            <a:r>
              <a:rPr lang="it-IT" sz="4400" b="1" dirty="0" smtClean="0">
                <a:latin typeface="Century Gothic" panose="020B0502020202020204" pitchFamily="34" charset="0"/>
              </a:rPr>
              <a:t>ricerca: finalità</a:t>
            </a:r>
            <a:endParaRPr lang="it-IT" sz="4400" b="1" dirty="0"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86E1A7-1828-4174-90A7-7A75862E7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7" t="57198" r="29837"/>
          <a:stretch/>
        </p:blipFill>
        <p:spPr>
          <a:xfrm>
            <a:off x="254000" y="1234450"/>
            <a:ext cx="3638870" cy="5213771"/>
          </a:xfrm>
          <a:prstGeom prst="rect">
            <a:avLst/>
          </a:prstGeom>
          <a:ln>
            <a:solidFill>
              <a:srgbClr val="0A4F91"/>
            </a:solidFill>
          </a:ln>
        </p:spPr>
      </p:pic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id="{B087AE92-CA04-453C-B130-1DBE201B6669}"/>
              </a:ext>
            </a:extLst>
          </p:cNvPr>
          <p:cNvSpPr txBox="1">
            <a:spLocks/>
          </p:cNvSpPr>
          <p:nvPr/>
        </p:nvSpPr>
        <p:spPr>
          <a:xfrm>
            <a:off x="6381750" y="64198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</p:spTree>
    <p:extLst>
      <p:ext uri="{BB962C8B-B14F-4D97-AF65-F5344CB8AC3E}">
        <p14:creationId xmlns:p14="http://schemas.microsoft.com/office/powerpoint/2010/main" val="16179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56C5F-1990-4410-A53C-2D8CDE05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0886"/>
            <a:ext cx="9144000" cy="2033114"/>
          </a:xfrm>
        </p:spPr>
        <p:txBody>
          <a:bodyPr>
            <a:normAutofit/>
          </a:bodyPr>
          <a:lstStyle/>
          <a:p>
            <a:pPr algn="l"/>
            <a:r>
              <a:rPr lang="it-IT" sz="4400" b="1" dirty="0">
                <a:solidFill>
                  <a:srgbClr val="0A4F91"/>
                </a:solidFill>
                <a:latin typeface="Century Gothic" panose="020B0502020202020204" pitchFamily="34" charset="0"/>
              </a:rPr>
              <a:t>Struttura insediativa e  dinamiche di mobilità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CBF170-36AF-48E0-8D12-1CD3EB78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370508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800" b="1" dirty="0" smtClean="0">
                <a:solidFill>
                  <a:srgbClr val="252040"/>
                </a:solidFill>
                <a:latin typeface="Century Gothic" panose="020B0502020202020204" pitchFamily="34" charset="0"/>
              </a:rPr>
              <a:t>Elevata diffusione </a:t>
            </a:r>
            <a:r>
              <a:rPr lang="it-IT" sz="1800" b="1" dirty="0">
                <a:solidFill>
                  <a:srgbClr val="252040"/>
                </a:solidFill>
                <a:latin typeface="Century Gothic" panose="020B0502020202020204" pitchFamily="34" charset="0"/>
              </a:rPr>
              <a:t>urbana </a:t>
            </a:r>
            <a:r>
              <a:rPr lang="it-IT" sz="1800" b="1" dirty="0" smtClean="0">
                <a:solidFill>
                  <a:srgbClr val="252040"/>
                </a:solidFill>
                <a:latin typeface="Century Gothic" panose="020B0502020202020204" pitchFamily="34" charset="0"/>
              </a:rPr>
              <a:t>(dispersione degli insediamenti residenziali, produttivi e commerciali) e </a:t>
            </a:r>
            <a:r>
              <a:rPr lang="it-IT" sz="1800" b="1" dirty="0">
                <a:solidFill>
                  <a:srgbClr val="252040"/>
                </a:solidFill>
                <a:latin typeface="Century Gothic" panose="020B0502020202020204" pitchFamily="34" charset="0"/>
              </a:rPr>
              <a:t>bassa </a:t>
            </a:r>
            <a:r>
              <a:rPr lang="it-IT" sz="1800" b="1" dirty="0" smtClean="0">
                <a:solidFill>
                  <a:srgbClr val="252040"/>
                </a:solidFill>
                <a:latin typeface="Century Gothic" panose="020B0502020202020204" pitchFamily="34" charset="0"/>
              </a:rPr>
              <a:t>densità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it-IT" sz="1800" b="1" dirty="0">
              <a:solidFill>
                <a:srgbClr val="25204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800" b="1" dirty="0">
                <a:solidFill>
                  <a:srgbClr val="252040"/>
                </a:solidFill>
                <a:latin typeface="Century Gothic" panose="020B0502020202020204" pitchFamily="34" charset="0"/>
              </a:rPr>
              <a:t>Alta mobilità verso e attorno ai centri principali (nelle aree di cintura)</a:t>
            </a:r>
            <a:endParaRPr lang="it-IT" dirty="0"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358A44-6A25-4A95-B30D-80B096EFF1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98" y="6050710"/>
            <a:ext cx="1076991" cy="7619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244E5D-8D70-46E3-9519-D0936730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53" y="6052456"/>
            <a:ext cx="751709" cy="751709"/>
          </a:xfrm>
          <a:prstGeom prst="rect">
            <a:avLst/>
          </a:prstGeom>
        </p:spPr>
      </p:pic>
      <p:pic>
        <p:nvPicPr>
          <p:cNvPr id="10" name="Immagine 9" descr="Immagine che contiene testo, clipart  Descrizione generata automaticamente">
            <a:extLst>
              <a:ext uri="{FF2B5EF4-FFF2-40B4-BE49-F238E27FC236}">
                <a16:creationId xmlns:a16="http://schemas.microsoft.com/office/drawing/2014/main" id="{B1E4D477-8379-4481-97C1-196BDC42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9" y="6062747"/>
            <a:ext cx="2429521" cy="7517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0D1589E-0C08-461E-849D-6530EE8BAC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24" y="6114503"/>
            <a:ext cx="1959094" cy="65866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F8D749-2225-4BC2-8260-C52B3DBA74BA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Immagine che contiene testo  Descrizione generata automaticamente">
            <a:extLst>
              <a:ext uri="{FF2B5EF4-FFF2-40B4-BE49-F238E27FC236}">
                <a16:creationId xmlns:a16="http://schemas.microsoft.com/office/drawing/2014/main" id="{10B4D9B0-1E92-4212-8C4F-9276C3855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9" y="5865955"/>
            <a:ext cx="1771650" cy="952500"/>
          </a:xfrm>
          <a:prstGeom prst="rect">
            <a:avLst/>
          </a:prstGeom>
        </p:spPr>
      </p:pic>
      <p:pic>
        <p:nvPicPr>
          <p:cNvPr id="7" name="Immagine 6" descr="Immagine che contiene testo, clipart  Descrizione generata automaticamente">
            <a:extLst>
              <a:ext uri="{FF2B5EF4-FFF2-40B4-BE49-F238E27FC236}">
                <a16:creationId xmlns:a16="http://schemas.microsoft.com/office/drawing/2014/main" id="{87D5A682-0FFD-4293-A768-2C8A480CB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-10886"/>
            <a:ext cx="2394857" cy="9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5E32E9-2E2F-42CE-9C77-4B7D66D9CC3F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latin typeface="Century Gothic" panose="020B0502020202020204" pitchFamily="34" charset="0"/>
              </a:rPr>
              <a:t>L’area metropolitana veneta</a:t>
            </a:r>
            <a:endParaRPr lang="it-IT" sz="2400" b="1" dirty="0">
              <a:latin typeface="Century Gothic" panose="020B0502020202020204" pitchFamily="34" charset="0"/>
            </a:endParaRPr>
          </a:p>
        </p:txBody>
      </p:sp>
      <p:sp>
        <p:nvSpPr>
          <p:cNvPr id="17" name="Segnaposto piè di pagina 5">
            <a:extLst>
              <a:ext uri="{FF2B5EF4-FFF2-40B4-BE49-F238E27FC236}">
                <a16:creationId xmlns:a16="http://schemas.microsoft.com/office/drawing/2014/main" id="{73E7C99C-4B57-DFDF-AEC7-32C489F65903}"/>
              </a:ext>
            </a:extLst>
          </p:cNvPr>
          <p:cNvSpPr txBox="1">
            <a:spLocks/>
          </p:cNvSpPr>
          <p:nvPr/>
        </p:nvSpPr>
        <p:spPr>
          <a:xfrm>
            <a:off x="6381750" y="65214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4D51DF4-01B9-7139-88CC-88654D7BFBE7}"/>
              </a:ext>
            </a:extLst>
          </p:cNvPr>
          <p:cNvSpPr txBox="1"/>
          <p:nvPr/>
        </p:nvSpPr>
        <p:spPr>
          <a:xfrm>
            <a:off x="4011953" y="5943600"/>
            <a:ext cx="666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dirty="0"/>
              <a:t> t &lt; 20’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B89E401-5EF6-476E-7D4A-2C740ACEDC2D}"/>
              </a:ext>
            </a:extLst>
          </p:cNvPr>
          <p:cNvSpPr txBox="1"/>
          <p:nvPr/>
        </p:nvSpPr>
        <p:spPr>
          <a:xfrm>
            <a:off x="4088369" y="6420128"/>
            <a:ext cx="666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40’ &lt; t &gt; 75’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266C8F5-7A59-8934-7BF1-286CF0A643EB}"/>
              </a:ext>
            </a:extLst>
          </p:cNvPr>
          <p:cNvSpPr txBox="1"/>
          <p:nvPr/>
        </p:nvSpPr>
        <p:spPr>
          <a:xfrm>
            <a:off x="4038928" y="6664563"/>
            <a:ext cx="666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dirty="0"/>
              <a:t>t &gt; 75’</a:t>
            </a:r>
          </a:p>
        </p:txBody>
      </p:sp>
      <p:graphicFrame>
        <p:nvGraphicFramePr>
          <p:cNvPr id="28" name="Tabel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61524"/>
              </p:ext>
            </p:extLst>
          </p:nvPr>
        </p:nvGraphicFramePr>
        <p:xfrm>
          <a:off x="2253715" y="1412156"/>
          <a:ext cx="9299187" cy="501243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8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797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Numero comuni</a:t>
                      </a:r>
                      <a:endParaRPr lang="it-IT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Superficie </a:t>
                      </a:r>
                      <a:endParaRPr lang="it-IT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(</a:t>
                      </a:r>
                      <a:r>
                        <a:rPr lang="it-IT" sz="1300" dirty="0">
                          <a:effectLst/>
                        </a:rPr>
                        <a:t>Km2)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Popolazione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(* 1.000)</a:t>
                      </a:r>
                      <a:endParaRPr lang="it-IT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Densità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demografica</a:t>
                      </a:r>
                      <a:endParaRPr lang="it-IT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v.a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%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err="1" smtClean="0">
                          <a:effectLst/>
                        </a:rPr>
                        <a:t>v.A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%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v.a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%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 smtClean="0">
                          <a:effectLst/>
                        </a:rPr>
                        <a:t>Grandi</a:t>
                      </a:r>
                      <a:r>
                        <a:rPr lang="en-GB" sz="1300" baseline="0" dirty="0" smtClean="0">
                          <a:effectLst/>
                        </a:rPr>
                        <a:t> </a:t>
                      </a:r>
                      <a:r>
                        <a:rPr lang="en-GB" sz="1300" baseline="0" dirty="0" err="1" smtClean="0">
                          <a:effectLst/>
                        </a:rPr>
                        <a:t>a</a:t>
                      </a:r>
                      <a:r>
                        <a:rPr lang="en-GB" sz="1300" dirty="0" err="1" smtClean="0">
                          <a:effectLst/>
                        </a:rPr>
                        <a:t>ree</a:t>
                      </a:r>
                      <a:r>
                        <a:rPr lang="en-GB" sz="1300" dirty="0" smtClean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metropolitane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endParaRPr lang="en-GB" sz="13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smtClean="0">
                          <a:effectLst/>
                        </a:rPr>
                        <a:t>(&gt;1.500.000 </a:t>
                      </a:r>
                      <a:r>
                        <a:rPr lang="en-GB" sz="1300" dirty="0" err="1">
                          <a:effectLst/>
                        </a:rPr>
                        <a:t>abitanti</a:t>
                      </a:r>
                      <a:r>
                        <a:rPr lang="en-GB" sz="1300" dirty="0">
                          <a:effectLst/>
                        </a:rPr>
                        <a:t>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Milano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783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18,3</a:t>
                      </a:r>
                      <a:endParaRPr lang="it-IT" sz="1300" b="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7.911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8,7</a:t>
                      </a:r>
                      <a:endParaRPr lang="it-IT" sz="1300" b="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8.014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41,6</a:t>
                      </a:r>
                      <a:endParaRPr lang="it-IT" sz="1300" b="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1.013,0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Napoli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176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2.404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4.396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1.828,5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Veneto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278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6.434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chemeClr val="bg1"/>
                          </a:solidFill>
                          <a:effectLst/>
                        </a:rPr>
                        <a:t>3.593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558,4</a:t>
                      </a:r>
                      <a:endParaRPr lang="it-IT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Roma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36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2.617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3.506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1.339,6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Bologna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69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3.041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1.780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585,3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Torino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1.382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1.729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1.251,2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Firenze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60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2.494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1.715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687,6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Totale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1.477</a:t>
                      </a:r>
                      <a:endParaRPr lang="it-IT" sz="13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26.283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24.732</a:t>
                      </a:r>
                      <a:endParaRPr lang="it-IT" sz="13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941,0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Aree </a:t>
                      </a:r>
                      <a:r>
                        <a:rPr lang="it-IT" sz="1300" dirty="0" smtClean="0">
                          <a:effectLst/>
                        </a:rPr>
                        <a:t>metropolitane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 smtClean="0">
                          <a:effectLst/>
                        </a:rPr>
                        <a:t>(&gt;500.000 abitanti) e grandi</a:t>
                      </a:r>
                      <a:r>
                        <a:rPr lang="it-IT" sz="1300" baseline="0" dirty="0" smtClean="0">
                          <a:effectLst/>
                        </a:rPr>
                        <a:t> aree urbane (250.000-500.000)</a:t>
                      </a:r>
                      <a:endParaRPr lang="it-IT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Rimini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33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1,8</a:t>
                      </a:r>
                      <a:endParaRPr lang="it-IT" sz="13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1.415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1,5</a:t>
                      </a:r>
                      <a:endParaRPr lang="it-IT" sz="13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883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8,5</a:t>
                      </a:r>
                      <a:endParaRPr lang="it-IT" sz="13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624,3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Palermo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14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449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897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1.998,4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Bari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19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811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955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1.177,8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Catania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25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460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741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1.611,2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</a:rPr>
                        <a:t>Genova</a:t>
                      </a:r>
                      <a:endParaRPr lang="it-IT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19</a:t>
                      </a:r>
                      <a:endParaRPr lang="it-IT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468</a:t>
                      </a:r>
                      <a:endParaRPr lang="it-IT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715</a:t>
                      </a:r>
                      <a:endParaRPr lang="it-IT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1.528,6</a:t>
                      </a:r>
                      <a:endParaRPr lang="it-IT" sz="13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La Spezia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22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522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479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917,7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Cagliari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11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298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358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1.201,5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Totale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143</a:t>
                      </a:r>
                      <a:endParaRPr lang="it-IT" sz="13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4.423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5.029</a:t>
                      </a:r>
                      <a:endParaRPr lang="it-IT" sz="1300" b="1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1.137,1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0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 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Resto Italia</a:t>
                      </a:r>
                      <a:endParaRPr lang="it-IT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6.472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80,0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270.630</a:t>
                      </a:r>
                      <a:endParaRPr lang="it-IT" sz="1300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89,8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29.672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>
                          <a:effectLst/>
                        </a:rPr>
                        <a:t>49,9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109,6</a:t>
                      </a:r>
                      <a:endParaRPr lang="it-IT" sz="130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Italia</a:t>
                      </a:r>
                      <a:endParaRPr lang="it-IT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8.092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301.336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59.434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effectLst/>
                        </a:rPr>
                        <a:t> 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197,2</a:t>
                      </a:r>
                      <a:endParaRPr lang="it-IT" sz="1300" b="1" dirty="0">
                        <a:solidFill>
                          <a:srgbClr val="0000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9" name="Rettangolo 28"/>
          <p:cNvSpPr/>
          <p:nvPr/>
        </p:nvSpPr>
        <p:spPr>
          <a:xfrm>
            <a:off x="137651" y="2027539"/>
            <a:ext cx="1962599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«Large </a:t>
            </a:r>
            <a:r>
              <a:rPr lang="it-IT" sz="1400" dirty="0" err="1">
                <a:solidFill>
                  <a:srgbClr val="002060"/>
                </a:solidFill>
                <a:ea typeface="Calibri" panose="020F0502020204030204" pitchFamily="34" charset="0"/>
              </a:rPr>
              <a:t>metropolitan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002060"/>
                </a:solidFill>
                <a:ea typeface="Calibri" panose="020F0502020204030204" pitchFamily="34" charset="0"/>
              </a:rPr>
              <a:t>areas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»: popolazione 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superiore o uguale a 1 milione e mezzo di 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abitanti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«</a:t>
            </a:r>
            <a:r>
              <a:rPr lang="it-IT" sz="1400" dirty="0" err="1">
                <a:solidFill>
                  <a:srgbClr val="002060"/>
                </a:solidFill>
                <a:ea typeface="Calibri" panose="020F0502020204030204" pitchFamily="34" charset="0"/>
              </a:rPr>
              <a:t>Metropolitan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002060"/>
                </a:solidFill>
                <a:ea typeface="Calibri" panose="020F0502020204030204" pitchFamily="34" charset="0"/>
              </a:rPr>
              <a:t>areas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»: popolazione 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compresa tra 500.000 e un milione e mezzo di </a:t>
            </a:r>
            <a:r>
              <a:rPr lang="it-IT" sz="1400" dirty="0">
                <a:solidFill>
                  <a:srgbClr val="002060"/>
                </a:solidFill>
              </a:rPr>
              <a:t>abitanti </a:t>
            </a:r>
          </a:p>
          <a:p>
            <a:pPr marL="285750" indent="-285750">
              <a:buFontTx/>
              <a:buChar char="-"/>
            </a:pPr>
            <a:r>
              <a:rPr lang="it-IT" sz="1400" dirty="0">
                <a:solidFill>
                  <a:srgbClr val="002060"/>
                </a:solidFill>
              </a:rPr>
              <a:t>«Medium-</a:t>
            </a:r>
            <a:r>
              <a:rPr lang="it-IT" sz="1400" dirty="0" err="1">
                <a:solidFill>
                  <a:srgbClr val="002060"/>
                </a:solidFill>
              </a:rPr>
              <a:t>sized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dirty="0" err="1">
                <a:solidFill>
                  <a:srgbClr val="002060"/>
                </a:solidFill>
              </a:rPr>
              <a:t>urban</a:t>
            </a:r>
            <a:r>
              <a:rPr lang="it-IT" sz="1400" dirty="0">
                <a:solidFill>
                  <a:srgbClr val="002060"/>
                </a:solidFill>
              </a:rPr>
              <a:t> </a:t>
            </a:r>
            <a:r>
              <a:rPr lang="it-IT" sz="1400" dirty="0" err="1">
                <a:solidFill>
                  <a:srgbClr val="002060"/>
                </a:solidFill>
              </a:rPr>
              <a:t>areas</a:t>
            </a:r>
            <a:r>
              <a:rPr lang="it-IT" sz="1400" dirty="0">
                <a:solidFill>
                  <a:srgbClr val="002060"/>
                </a:solidFill>
              </a:rPr>
              <a:t>», popolazione </a:t>
            </a:r>
            <a:r>
              <a:rPr lang="it-IT" sz="1400" dirty="0">
                <a:solidFill>
                  <a:srgbClr val="002060"/>
                </a:solidFill>
              </a:rPr>
              <a:t>compresa tra 250.000 e 500.000 </a:t>
            </a:r>
            <a:endParaRPr lang="it-IT" sz="14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(</a:t>
            </a:r>
            <a:r>
              <a:rPr lang="it-IT" sz="1400" dirty="0">
                <a:solidFill>
                  <a:srgbClr val="002060"/>
                </a:solidFill>
                <a:ea typeface="Calibri" panose="020F0502020204030204" pitchFamily="34" charset="0"/>
              </a:rPr>
              <a:t>OECD 2013).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5E32E9-2E2F-42CE-9C77-4B7D66D9CC3F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latin typeface="Century Gothic" panose="020B0502020202020204" pitchFamily="34" charset="0"/>
              </a:rPr>
              <a:t>L’area metropolitana veneta</a:t>
            </a:r>
            <a:endParaRPr lang="it-IT" sz="2400" b="1" dirty="0">
              <a:latin typeface="Century Gothic" panose="020B0502020202020204" pitchFamily="34" charset="0"/>
            </a:endParaRPr>
          </a:p>
        </p:txBody>
      </p:sp>
      <p:sp>
        <p:nvSpPr>
          <p:cNvPr id="17" name="Segnaposto piè di pagina 5">
            <a:extLst>
              <a:ext uri="{FF2B5EF4-FFF2-40B4-BE49-F238E27FC236}">
                <a16:creationId xmlns:a16="http://schemas.microsoft.com/office/drawing/2014/main" id="{73E7C99C-4B57-DFDF-AEC7-32C489F65903}"/>
              </a:ext>
            </a:extLst>
          </p:cNvPr>
          <p:cNvSpPr txBox="1">
            <a:spLocks/>
          </p:cNvSpPr>
          <p:nvPr/>
        </p:nvSpPr>
        <p:spPr>
          <a:xfrm>
            <a:off x="6381750" y="65214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19911"/>
          <a:stretch/>
        </p:blipFill>
        <p:spPr bwMode="auto">
          <a:xfrm>
            <a:off x="698090" y="1772872"/>
            <a:ext cx="4994787" cy="375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22599"/>
          <a:stretch/>
        </p:blipFill>
        <p:spPr bwMode="auto">
          <a:xfrm>
            <a:off x="6041313" y="1770676"/>
            <a:ext cx="5073446" cy="374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15E32E9-2E2F-42CE-9C77-4B7D66D9CC3F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>
                <a:latin typeface="Century Gothic" panose="020B0502020202020204" pitchFamily="34" charset="0"/>
              </a:rPr>
              <a:t>La struttura insediativa della provincia di Vicenza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E89975-6115-4CB1-9BDA-14CDE69EB302}"/>
              </a:ext>
            </a:extLst>
          </p:cNvPr>
          <p:cNvSpPr txBox="1"/>
          <p:nvPr/>
        </p:nvSpPr>
        <p:spPr>
          <a:xfrm>
            <a:off x="519870" y="5292710"/>
            <a:ext cx="3131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Modello reticolare veneto </a:t>
            </a:r>
            <a:r>
              <a:rPr lang="it-IT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Il territorio è costellato di centri medi e medio-piccoli, strettamente interrelati tra loro grazie alle infrastrutture di comunicazione e circondati da un tessuto insediativo a bassa densità che ne va a costituire l’hinterland.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43FDCD0-BFF2-4600-BF8E-992DF590EEA8}"/>
              </a:ext>
            </a:extLst>
          </p:cNvPr>
          <p:cNvSpPr/>
          <p:nvPr/>
        </p:nvSpPr>
        <p:spPr>
          <a:xfrm>
            <a:off x="806450" y="1126262"/>
            <a:ext cx="2374900" cy="509101"/>
          </a:xfrm>
          <a:prstGeom prst="round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struttura insediativa</a:t>
            </a:r>
          </a:p>
        </p:txBody>
      </p:sp>
      <p:pic>
        <p:nvPicPr>
          <p:cNvPr id="11" name="Immagine 10" descr="Immagine che contiene mappa  Descrizione generata automaticamente">
            <a:extLst>
              <a:ext uri="{FF2B5EF4-FFF2-40B4-BE49-F238E27FC236}">
                <a16:creationId xmlns:a16="http://schemas.microsoft.com/office/drawing/2014/main" id="{091A5F79-77CC-433D-9E6F-E0EA90F73D7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0" y="1825625"/>
            <a:ext cx="3209495" cy="33528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46DC158-9F58-4042-B86D-31105FF6329E}"/>
              </a:ext>
            </a:extLst>
          </p:cNvPr>
          <p:cNvSpPr txBox="1"/>
          <p:nvPr/>
        </p:nvSpPr>
        <p:spPr>
          <a:xfrm>
            <a:off x="431800" y="1635363"/>
            <a:ext cx="28956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b="0" i="0" u="none" strike="noStrike" baseline="0" dirty="0">
                <a:solidFill>
                  <a:srgbClr val="393262"/>
                </a:solidFill>
                <a:latin typeface="Microsoft Sans Serif" panose="020B0604020202020204" pitchFamily="34" charset="0"/>
              </a:rPr>
              <a:t>La variazione di popolazione intercensuaria: media 1991-2011 </a:t>
            </a:r>
            <a:endParaRPr lang="it-IT" sz="700" dirty="0"/>
          </a:p>
        </p:txBody>
      </p:sp>
      <p:pic>
        <p:nvPicPr>
          <p:cNvPr id="15" name="Immagine 14" descr="Immagine che contiene mappa  Descrizione generata automaticamente">
            <a:extLst>
              <a:ext uri="{FF2B5EF4-FFF2-40B4-BE49-F238E27FC236}">
                <a16:creationId xmlns:a16="http://schemas.microsoft.com/office/drawing/2014/main" id="{F9499960-973E-4FB8-A115-593F29165D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1752000"/>
            <a:ext cx="3208346" cy="3351600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7DEC0B5-C933-4D0A-894C-12D46CE4D216}"/>
              </a:ext>
            </a:extLst>
          </p:cNvPr>
          <p:cNvSpPr/>
          <p:nvPr/>
        </p:nvSpPr>
        <p:spPr>
          <a:xfrm>
            <a:off x="4633123" y="1123862"/>
            <a:ext cx="2374900" cy="509101"/>
          </a:xfrm>
          <a:prstGeom prst="round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L’accessibilità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DD9880D-73E4-40CF-BF2D-52B2BD8D6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905" y="5222637"/>
            <a:ext cx="4519890" cy="177744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F102B31-EE78-495D-889D-5B51B48A7A6A}"/>
              </a:ext>
            </a:extLst>
          </p:cNvPr>
          <p:cNvSpPr txBox="1"/>
          <p:nvPr/>
        </p:nvSpPr>
        <p:spPr>
          <a:xfrm>
            <a:off x="6902450" y="5221437"/>
            <a:ext cx="1264114" cy="125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Maggiore dispersione rispetto al resto della regione.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2B194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Comuni di cintura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50" b="1" dirty="0">
                <a:solidFill>
                  <a:srgbClr val="2B194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Poli</a:t>
            </a:r>
          </a:p>
        </p:txBody>
      </p:sp>
      <p:pic>
        <p:nvPicPr>
          <p:cNvPr id="22" name="Immagine 21" descr="Immagine che contiene mappa  Descrizione generata automaticamente">
            <a:extLst>
              <a:ext uri="{FF2B5EF4-FFF2-40B4-BE49-F238E27FC236}">
                <a16:creationId xmlns:a16="http://schemas.microsoft.com/office/drawing/2014/main" id="{B3372B33-3126-4DFE-83E3-E29672CB15D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64" y="1752000"/>
            <a:ext cx="3208346" cy="3351600"/>
          </a:xfrm>
          <a:prstGeom prst="rect">
            <a:avLst/>
          </a:prstGeom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13A3CA17-D274-418C-BC9E-61BA0CE19678}"/>
              </a:ext>
            </a:extLst>
          </p:cNvPr>
          <p:cNvSpPr/>
          <p:nvPr/>
        </p:nvSpPr>
        <p:spPr>
          <a:xfrm>
            <a:off x="8583287" y="1176899"/>
            <a:ext cx="2374900" cy="509101"/>
          </a:xfrm>
          <a:prstGeom prst="round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flussi di mobilità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0E74CEE-702A-40BE-8446-D2BD7E515B81}"/>
              </a:ext>
            </a:extLst>
          </p:cNvPr>
          <p:cNvSpPr txBox="1"/>
          <p:nvPr/>
        </p:nvSpPr>
        <p:spPr>
          <a:xfrm>
            <a:off x="8100659" y="5169600"/>
            <a:ext cx="357147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26214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Sono i comuni di </a:t>
            </a:r>
            <a:r>
              <a:rPr lang="it-IT" sz="1100" b="1" dirty="0">
                <a:solidFill>
                  <a:schemeClr val="accent4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Vicenza, Bassano del Grappa, Schio e Thiene</a:t>
            </a:r>
            <a:r>
              <a:rPr lang="it-IT" sz="1100" dirty="0">
                <a:solidFill>
                  <a:srgbClr val="26214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ad emergere come attrattori.</a:t>
            </a:r>
          </a:p>
          <a:p>
            <a:endParaRPr lang="it-IT" sz="1100" dirty="0">
              <a:solidFill>
                <a:srgbClr val="26214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r>
              <a:rPr lang="it-IT" sz="1100" dirty="0">
                <a:solidFill>
                  <a:srgbClr val="26214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Anche altre polarità appaiono come significative, e si collocano tendenzialmente </a:t>
            </a:r>
            <a:r>
              <a:rPr lang="it-IT" sz="1100" b="1" dirty="0">
                <a:solidFill>
                  <a:schemeClr val="accent4">
                    <a:lumMod val="7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in prossimità delle linee di comunicazione e trasporto principali</a:t>
            </a:r>
            <a:r>
              <a:rPr lang="it-IT" sz="1100" dirty="0">
                <a:solidFill>
                  <a:srgbClr val="26214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che rappresentano la nervatura del territorio, segnandone anche le linee di sviluppo principali</a:t>
            </a:r>
            <a:endParaRPr lang="it-IT" sz="800" dirty="0"/>
          </a:p>
        </p:txBody>
      </p:sp>
      <p:sp>
        <p:nvSpPr>
          <p:cNvPr id="17" name="Segnaposto piè di pagina 5">
            <a:extLst>
              <a:ext uri="{FF2B5EF4-FFF2-40B4-BE49-F238E27FC236}">
                <a16:creationId xmlns:a16="http://schemas.microsoft.com/office/drawing/2014/main" id="{73E7C99C-4B57-DFDF-AEC7-32C489F65903}"/>
              </a:ext>
            </a:extLst>
          </p:cNvPr>
          <p:cNvSpPr txBox="1">
            <a:spLocks/>
          </p:cNvSpPr>
          <p:nvPr/>
        </p:nvSpPr>
        <p:spPr>
          <a:xfrm>
            <a:off x="6381750" y="6521450"/>
            <a:ext cx="5690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050" i="1" dirty="0"/>
              <a:t>La mobilità nel vicentino strumenti e sfide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32F5F1-B602-1FE2-97FC-2BA9D35389B2}"/>
              </a:ext>
            </a:extLst>
          </p:cNvPr>
          <p:cNvSpPr txBox="1"/>
          <p:nvPr/>
        </p:nvSpPr>
        <p:spPr>
          <a:xfrm>
            <a:off x="1993900" y="4464050"/>
            <a:ext cx="546100" cy="215444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Lonigo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C59C8EA-0D91-8935-E1D5-743466A2EEFB}"/>
              </a:ext>
            </a:extLst>
          </p:cNvPr>
          <p:cNvSpPr txBox="1"/>
          <p:nvPr/>
        </p:nvSpPr>
        <p:spPr>
          <a:xfrm>
            <a:off x="5641962" y="4454178"/>
            <a:ext cx="546100" cy="215444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Lonigo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648641F-A074-4E64-787A-784F9312185B}"/>
              </a:ext>
            </a:extLst>
          </p:cNvPr>
          <p:cNvSpPr txBox="1"/>
          <p:nvPr/>
        </p:nvSpPr>
        <p:spPr>
          <a:xfrm>
            <a:off x="9553562" y="4412472"/>
            <a:ext cx="546100" cy="215444"/>
          </a:xfrm>
          <a:prstGeom prst="rect">
            <a:avLst/>
          </a:prstGeom>
          <a:solidFill>
            <a:srgbClr val="FFFFFF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/>
              <a:t>Lonigo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DC5E2E-372F-D0A1-25CC-DC26A063FF13}"/>
              </a:ext>
            </a:extLst>
          </p:cNvPr>
          <p:cNvSpPr txBox="1"/>
          <p:nvPr/>
        </p:nvSpPr>
        <p:spPr>
          <a:xfrm>
            <a:off x="4069103" y="6191250"/>
            <a:ext cx="666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20’ &lt; t &gt; 40’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4D51DF4-01B9-7139-88CC-88654D7BFBE7}"/>
              </a:ext>
            </a:extLst>
          </p:cNvPr>
          <p:cNvSpPr txBox="1"/>
          <p:nvPr/>
        </p:nvSpPr>
        <p:spPr>
          <a:xfrm>
            <a:off x="4011953" y="5943600"/>
            <a:ext cx="666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dirty="0"/>
              <a:t> t &lt; 20’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B89E401-5EF6-476E-7D4A-2C740ACEDC2D}"/>
              </a:ext>
            </a:extLst>
          </p:cNvPr>
          <p:cNvSpPr txBox="1"/>
          <p:nvPr/>
        </p:nvSpPr>
        <p:spPr>
          <a:xfrm>
            <a:off x="4088369" y="6420128"/>
            <a:ext cx="666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40’ &lt; t &gt; 75’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266C8F5-7A59-8934-7BF1-286CF0A643EB}"/>
              </a:ext>
            </a:extLst>
          </p:cNvPr>
          <p:cNvSpPr txBox="1"/>
          <p:nvPr/>
        </p:nvSpPr>
        <p:spPr>
          <a:xfrm>
            <a:off x="4038928" y="6664563"/>
            <a:ext cx="6667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" dirty="0"/>
              <a:t>t &gt; 75’</a:t>
            </a:r>
          </a:p>
        </p:txBody>
      </p:sp>
    </p:spTree>
    <p:extLst>
      <p:ext uri="{BB962C8B-B14F-4D97-AF65-F5344CB8AC3E}">
        <p14:creationId xmlns:p14="http://schemas.microsoft.com/office/powerpoint/2010/main" val="38167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C56C5F-1990-4410-A53C-2D8CDE05F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0886"/>
            <a:ext cx="9144000" cy="2033114"/>
          </a:xfrm>
        </p:spPr>
        <p:txBody>
          <a:bodyPr>
            <a:normAutofit/>
          </a:bodyPr>
          <a:lstStyle/>
          <a:p>
            <a:pPr algn="l"/>
            <a:r>
              <a:rPr lang="it-IT" sz="4400" b="1" dirty="0">
                <a:solidFill>
                  <a:srgbClr val="0A4F91"/>
                </a:solidFill>
                <a:latin typeface="Century Gothic" panose="020B0502020202020204" pitchFamily="34" charset="0"/>
              </a:rPr>
              <a:t>Proposte da e per il territorio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CBF170-36AF-48E0-8D12-1CD3EB787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370508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sz="1800" b="1" i="0" u="none" strike="noStrike" baseline="0" dirty="0">
                <a:solidFill>
                  <a:srgbClr val="252040"/>
                </a:solidFill>
                <a:latin typeface="Century Gothic" panose="020B0502020202020204" pitchFamily="34" charset="0"/>
              </a:rPr>
              <a:t>Raccolta di testimonianze dal territorio e proposte di intervento</a:t>
            </a:r>
            <a:endParaRPr lang="it-IT" dirty="0">
              <a:latin typeface="Century Gothic" panose="020B0502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358A44-6A25-4A95-B30D-80B096EFF1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98" y="6050710"/>
            <a:ext cx="1076991" cy="7619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244E5D-8D70-46E3-9519-D09367309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53" y="6052456"/>
            <a:ext cx="751709" cy="751709"/>
          </a:xfrm>
          <a:prstGeom prst="rect">
            <a:avLst/>
          </a:prstGeom>
        </p:spPr>
      </p:pic>
      <p:pic>
        <p:nvPicPr>
          <p:cNvPr id="10" name="Immagine 9" descr="Immagine che contiene testo, clipart  Descrizione generata automaticamente">
            <a:extLst>
              <a:ext uri="{FF2B5EF4-FFF2-40B4-BE49-F238E27FC236}">
                <a16:creationId xmlns:a16="http://schemas.microsoft.com/office/drawing/2014/main" id="{B1E4D477-8379-4481-97C1-196BDC42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9" y="6062747"/>
            <a:ext cx="2429521" cy="75170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0D1589E-0C08-461E-849D-6530EE8BAC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24" y="6114503"/>
            <a:ext cx="1959094" cy="65866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F8D749-2225-4BC2-8260-C52B3DBA74BA}"/>
              </a:ext>
            </a:extLst>
          </p:cNvPr>
          <p:cNvSpPr/>
          <p:nvPr/>
        </p:nvSpPr>
        <p:spPr>
          <a:xfrm>
            <a:off x="0" y="0"/>
            <a:ext cx="12192000" cy="936000"/>
          </a:xfrm>
          <a:prstGeom prst="rect">
            <a:avLst/>
          </a:prstGeom>
          <a:solidFill>
            <a:srgbClr val="0A4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Immagine che contiene testo  Descrizione generata automaticamente">
            <a:extLst>
              <a:ext uri="{FF2B5EF4-FFF2-40B4-BE49-F238E27FC236}">
                <a16:creationId xmlns:a16="http://schemas.microsoft.com/office/drawing/2014/main" id="{10B4D9B0-1E92-4212-8C4F-9276C3855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09" y="5865955"/>
            <a:ext cx="1771650" cy="952500"/>
          </a:xfrm>
          <a:prstGeom prst="rect">
            <a:avLst/>
          </a:prstGeom>
        </p:spPr>
      </p:pic>
      <p:pic>
        <p:nvPicPr>
          <p:cNvPr id="7" name="Immagine 6" descr="Immagine che contiene testo, clipart  Descrizione generata automaticamente">
            <a:extLst>
              <a:ext uri="{FF2B5EF4-FFF2-40B4-BE49-F238E27FC236}">
                <a16:creationId xmlns:a16="http://schemas.microsoft.com/office/drawing/2014/main" id="{87D5A682-0FFD-4293-A768-2C8A480CB6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-10886"/>
            <a:ext cx="2394857" cy="9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1992</Words>
  <Application>Microsoft Office PowerPoint</Application>
  <PresentationFormat>Widescreen</PresentationFormat>
  <Paragraphs>297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Abadi</vt:lpstr>
      <vt:lpstr>Aharoni</vt:lpstr>
      <vt:lpstr>Arial</vt:lpstr>
      <vt:lpstr>Calibri</vt:lpstr>
      <vt:lpstr>Calibri Light</vt:lpstr>
      <vt:lpstr>Century Gothic</vt:lpstr>
      <vt:lpstr>Microsoft Sans Serif</vt:lpstr>
      <vt:lpstr>Times New Roman</vt:lpstr>
      <vt:lpstr>Wingdings</vt:lpstr>
      <vt:lpstr>Tema di Office</vt:lpstr>
      <vt:lpstr>Riconnettere i territori: l'ecosistema della mobilità vicentina e le prospettive per gli Enti Locali</vt:lpstr>
      <vt:lpstr>Presentazione standard di PowerPoint</vt:lpstr>
      <vt:lpstr>Presentazione standard di PowerPoint</vt:lpstr>
      <vt:lpstr>Presentazione standard di PowerPoint</vt:lpstr>
      <vt:lpstr>Struttura insediativa e  dinamiche di mobilità</vt:lpstr>
      <vt:lpstr>Presentazione standard di PowerPoint</vt:lpstr>
      <vt:lpstr>Presentazione standard di PowerPoint</vt:lpstr>
      <vt:lpstr>Presentazione standard di PowerPoint</vt:lpstr>
      <vt:lpstr>Proposte da e per il territorio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dell’attenzione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s.caiello@campus.unimib.it</dc:creator>
  <cp:lastModifiedBy>matteo.colleoni@unimib.it</cp:lastModifiedBy>
  <cp:revision>101</cp:revision>
  <dcterms:created xsi:type="dcterms:W3CDTF">2021-11-01T09:37:01Z</dcterms:created>
  <dcterms:modified xsi:type="dcterms:W3CDTF">2022-05-10T12:17:24Z</dcterms:modified>
</cp:coreProperties>
</file>